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Lato"/>
      <p:regular r:id="rId40"/>
      <p:bold r:id="rId41"/>
      <p:italic r:id="rId42"/>
      <p:boldItalic r:id="rId43"/>
    </p:embeddedFont>
    <p:embeddedFont>
      <p:font typeface="Lato Light"/>
      <p:regular r:id="rId44"/>
      <p:bold r:id="rId45"/>
      <p:italic r:id="rId46"/>
      <p:boldItalic r:id="rId47"/>
    </p:embeddedFont>
    <p:embeddedFont>
      <p:font typeface="Lato Black"/>
      <p:bold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42" Type="http://schemas.openxmlformats.org/officeDocument/2006/relationships/font" Target="fonts/Lato-italic.fntdata"/><Relationship Id="rId41" Type="http://schemas.openxmlformats.org/officeDocument/2006/relationships/font" Target="fonts/Lato-bold.fntdata"/><Relationship Id="rId44" Type="http://schemas.openxmlformats.org/officeDocument/2006/relationships/font" Target="fonts/LatoLight-regular.fntdata"/><Relationship Id="rId43" Type="http://schemas.openxmlformats.org/officeDocument/2006/relationships/font" Target="fonts/Lato-boldItalic.fntdata"/><Relationship Id="rId46" Type="http://schemas.openxmlformats.org/officeDocument/2006/relationships/font" Target="fonts/LatoLight-italic.fntdata"/><Relationship Id="rId45" Type="http://schemas.openxmlformats.org/officeDocument/2006/relationships/font" Target="fonts/La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lack-bold.fntdata"/><Relationship Id="rId47" Type="http://schemas.openxmlformats.org/officeDocument/2006/relationships/font" Target="fonts/LatoLight-boldItalic.fntdata"/><Relationship Id="rId49" Type="http://schemas.openxmlformats.org/officeDocument/2006/relationships/font" Target="fonts/Lato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eab3e75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eab3e75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eab3e7504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eab3e7504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to this problem includes first hearing more from stakeholders involved through conducting interviews with site staff as well as creating and distributing surveys to English and Spanish speaking Brilliant Detroit families. From that information, we generated requirements that an event communications solution must satisfy to meet peoples needs.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compared existing platforms and solutions in terms of how well they fit requirements and the context of Brilliant Detroit to inform recommendations and a sustainable solutions.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eab3e75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eab3e75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interviews mainly aimed to answer the question: How do site staff currently communicate event information? We set up meetings with staff from 4 Brilliant Detroit neighborhoods over Google Hangouts to ask them about their experiences through semi-structured interviews.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4 out of the 8 existing sites in terms of variety of the number of participants, the languages they speak, and the tools they use for event communication.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eab3e750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eab3e750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analyze this information, we turned each of our interview notes into affinity notes and then groups similar notes to create insights from site staff.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eab3e7504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eab3e7504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surveys sent out to Brilliant Detroit families, we aimed to answer the question: How do participants </a:t>
            </a:r>
            <a:r>
              <a:rPr lang="en"/>
              <a:t>receive</a:t>
            </a:r>
            <a:r>
              <a:rPr lang="en"/>
              <a:t> event information? We created this survey in both spanish and english so every family could have their voice heard. We sent the survey to the 4 sites that we spoke site staff at and </a:t>
            </a:r>
            <a:r>
              <a:rPr lang="en"/>
              <a:t>received</a:t>
            </a:r>
            <a:r>
              <a:rPr lang="en"/>
              <a:t> back 57 responses from people who participate in events at 6 different sites.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eab3e7504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eab3e7504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eab3e7504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eab3e7504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interviewed site staff we found 3 major takeaways: …</a:t>
            </a:r>
            <a:endParaRPr/>
          </a:p>
          <a:p>
            <a:pPr indent="-298450" lvl="0" marL="457200" rtl="0" algn="l">
              <a:spcBef>
                <a:spcPts val="0"/>
              </a:spcBef>
              <a:spcAft>
                <a:spcPts val="0"/>
              </a:spcAft>
              <a:buSzPts val="1100"/>
              <a:buChar char="●"/>
            </a:pPr>
            <a:r>
              <a:rPr lang="en"/>
              <a:t>Generally, site staff felt they worked hard so that participants could be well informed and felt like everyone was getting the information they needed in some form, whether that’s through Facebook, text, emails, or face to face.</a:t>
            </a:r>
            <a:endParaRPr/>
          </a:p>
          <a:p>
            <a:pPr indent="-298450" lvl="0" marL="457200" rtl="0" algn="l">
              <a:spcBef>
                <a:spcPts val="0"/>
              </a:spcBef>
              <a:spcAft>
                <a:spcPts val="0"/>
              </a:spcAft>
              <a:buSzPts val="1100"/>
              <a:buChar char="●"/>
            </a:pPr>
            <a:r>
              <a:rPr lang="en"/>
              <a:t>Since everyone associated event communication strongly with facebook.</a:t>
            </a:r>
            <a:endParaRPr/>
          </a:p>
          <a:p>
            <a:pPr indent="-298450" lvl="0" marL="457200" rtl="0" algn="l">
              <a:spcBef>
                <a:spcPts val="0"/>
              </a:spcBef>
              <a:spcAft>
                <a:spcPts val="0"/>
              </a:spcAft>
              <a:buSzPts val="1100"/>
              <a:buChar char="●"/>
            </a:pPr>
            <a:r>
              <a:rPr lang="en"/>
              <a:t>In case you’re not familiar with Remind, it’s mobile messaging platform that aims to help teachers, parents, and students, to communicate with each other through messaging. Although it’s typically geared towards schools, Remind enables BD staff to put families into groups based on their interests, send texts to groups about relevant information, and have real time reminders about ongoing events.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eab3e750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eab3e750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hearing about the importance of the website from our client contact and the importance of Facebook from many site staff, it turns out that Brilliant Detroit families rely more heavily on Remind. Getting information from site staff closely follows as the next leading source of information because Spanish speakers are more likely to get their information through site staff, as the site staff can give that information in Spanish, while things posted online may not necessarily always be translated.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eab3e7504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eab3e7504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t>Additionally, 98.2% of participants reported having no difficulties in finding relevant event information, except for one person who cited difficulties regarding logging on to Zoom to attend an event towards the beginning of the pandemic.  This felt like verification to what site staff had told us earlier about feeling like their participants are generally well informed about things.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f72d5e75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f72d5e75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t>Lastly, there was an overwhelming sense of support for the work that Brilliant Detroit does in these neighborhoods. Many people value the sense of community and support that BD brings to their neighborhoods. Spanish-speaking participants deeply value the learning opportunities like English classes. Others mentioned appreciation for general support, the friendly staff, resources, and a connection to the community.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f4a6918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f4a6918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analyzed and condensed these findings down into 5 requirements that a solutions for event communication should entail. </a:t>
            </a:r>
            <a:endParaRPr/>
          </a:p>
          <a:p>
            <a:pPr indent="-298450" lvl="0" marL="457200" rtl="0" algn="l">
              <a:lnSpc>
                <a:spcPct val="115000"/>
              </a:lnSpc>
              <a:spcBef>
                <a:spcPts val="1000"/>
              </a:spcBef>
              <a:spcAft>
                <a:spcPts val="0"/>
              </a:spcAft>
              <a:buSzPts val="1100"/>
              <a:buAutoNum type="arabicPeriod"/>
            </a:pPr>
            <a:r>
              <a:rPr lang="en"/>
              <a:t>Avoid repeated work. Sites already have a number of tools they are using to communicate with participants, some of which are utilized more than others depending on the site. The solution should avoid having the already busy site staff enter the same information on multiple platforms.</a:t>
            </a:r>
            <a:endParaRPr/>
          </a:p>
          <a:p>
            <a:pPr indent="-298450" lvl="0" marL="457200" rtl="0" algn="l">
              <a:lnSpc>
                <a:spcPct val="115000"/>
              </a:lnSpc>
              <a:spcBef>
                <a:spcPts val="0"/>
              </a:spcBef>
              <a:spcAft>
                <a:spcPts val="0"/>
              </a:spcAft>
              <a:buSzPts val="1100"/>
              <a:buAutoNum type="arabicPeriod"/>
            </a:pPr>
            <a:r>
              <a:rPr lang="en"/>
              <a:t>Be easily integrated. The solution should capitalize on what is already working well on different platforms for many sites. Since the Brilliant Detroit site is hosted on WordPress, the solution must also be able to be integrated in some form on a WordPress website.</a:t>
            </a:r>
            <a:endParaRPr/>
          </a:p>
          <a:p>
            <a:pPr indent="-298450" lvl="0" marL="457200" rtl="0" algn="l">
              <a:lnSpc>
                <a:spcPct val="115000"/>
              </a:lnSpc>
              <a:spcBef>
                <a:spcPts val="0"/>
              </a:spcBef>
              <a:spcAft>
                <a:spcPts val="0"/>
              </a:spcAft>
              <a:buSzPts val="1100"/>
              <a:buAutoNum type="arabicPeriod"/>
            </a:pPr>
            <a:r>
              <a:rPr lang="en"/>
              <a:t>Be accessible to everyone. Participants have different preferences for receiving information. Not all participants are on social media regularly. The implemented solution should allow participants to access information without further cluttering their information environment. Also, the vast majority of participants use their cell phone to find and participate in events, so BD should make sure to consider a mobile first approach.</a:t>
            </a:r>
            <a:endParaRPr/>
          </a:p>
          <a:p>
            <a:pPr indent="-298450" lvl="0" marL="457200" rtl="0" algn="l">
              <a:lnSpc>
                <a:spcPct val="115000"/>
              </a:lnSpc>
              <a:spcBef>
                <a:spcPts val="0"/>
              </a:spcBef>
              <a:spcAft>
                <a:spcPts val="0"/>
              </a:spcAft>
              <a:buSzPts val="1100"/>
              <a:buAutoNum type="arabicPeriod"/>
            </a:pPr>
            <a:r>
              <a:rPr lang="en"/>
              <a:t>Have translation options. This is more of a nice to have but, For sites that have a larger number of Spanish-speaking participants, site staff are currently doing “translation work” through their person to person conversations with participants. It would be nice for that to be shared in a cohesive and consistent way across event information. </a:t>
            </a:r>
            <a:endParaRPr/>
          </a:p>
          <a:p>
            <a:pPr indent="-298450" lvl="0" marL="457200" rtl="0" algn="l">
              <a:lnSpc>
                <a:spcPct val="115000"/>
              </a:lnSpc>
              <a:spcBef>
                <a:spcPts val="0"/>
              </a:spcBef>
              <a:spcAft>
                <a:spcPts val="0"/>
              </a:spcAft>
              <a:buSzPts val="1100"/>
              <a:buAutoNum type="arabicPeriod"/>
            </a:pPr>
            <a:r>
              <a:rPr lang="en"/>
              <a:t>Employ filters. One of site staff top concerns is overwhelming participants with too much information. While participants currently feel they are well informed, it’s important to make the process of event information seeking as easy and tailored as possible. Filters or tags will enable participants as well as others who are seeking out information to quickly find the type of events they’re looking for.</a:t>
            </a:r>
            <a:endParaRPr/>
          </a:p>
          <a:p>
            <a:pPr indent="0" lvl="0" marL="0" rtl="0" algn="l">
              <a:lnSpc>
                <a:spcPct val="115000"/>
              </a:lnSpc>
              <a:spcBef>
                <a:spcPts val="1000"/>
              </a:spcBef>
              <a:spcAft>
                <a:spcPts val="100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eab3e7504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eab3e7504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eab3e7504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eab3e7504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7ab3dad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7ab3dad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f72d5e75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f72d5e75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7ab3dad7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7ab3dad7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f72d5e75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f72d5e75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7ab3dad7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7ab3dad7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f72d5e75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f72d5e75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7ab3dad7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7ab3dad7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7ab3dad7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7ab3dad7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db925bf6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db925bf6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eab3e7504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eab3e7504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f72d5e759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f72d5e759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f72d5e759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f72d5e759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eab3e750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eab3e750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eab3e750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eab3e750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eab3e750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eab3e750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285750" rtl="0" algn="l">
              <a:spcBef>
                <a:spcPts val="0"/>
              </a:spcBef>
              <a:spcAft>
                <a:spcPts val="0"/>
              </a:spcAft>
              <a:buClr>
                <a:schemeClr val="dk1"/>
              </a:buClr>
              <a:buSzPts val="1200"/>
              <a:buChar char="-"/>
            </a:pPr>
            <a:r>
              <a:rPr lang="en" sz="1200">
                <a:solidFill>
                  <a:schemeClr val="dk1"/>
                </a:solidFill>
              </a:rPr>
              <a:t>Mission &amp; values</a:t>
            </a:r>
            <a:endParaRPr sz="1200">
              <a:solidFill>
                <a:schemeClr val="dk1"/>
              </a:solidFill>
            </a:endParaRPr>
          </a:p>
          <a:p>
            <a:pPr indent="0" lvl="0" marL="0" rtl="0" algn="l">
              <a:spcBef>
                <a:spcPts val="0"/>
              </a:spcBef>
              <a:spcAft>
                <a:spcPts val="0"/>
              </a:spcAft>
              <a:buNone/>
            </a:pPr>
            <a:r>
              <a:rPr lang="en"/>
              <a:t>Values include neighbor-led communities, the intellectual, social, and emotional health of families and young children, and evidence-based programs to help improve these areas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work by evaluating neighborhoods in need. They hold listening session w community members to learn their needs. Then they buy and renovate a home in that area to set up a headquarters for things like a play space, a community garden, and a space to hold programs that advance families.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eab3e750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eab3e750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285750" rtl="0" algn="l">
              <a:spcBef>
                <a:spcPts val="0"/>
              </a:spcBef>
              <a:spcAft>
                <a:spcPts val="0"/>
              </a:spcAft>
              <a:buClr>
                <a:schemeClr val="dk1"/>
              </a:buClr>
              <a:buSzPts val="1200"/>
              <a:buChar char="-"/>
            </a:pPr>
            <a:r>
              <a:rPr lang="en" sz="1200">
                <a:solidFill>
                  <a:schemeClr val="dk1"/>
                </a:solidFill>
              </a:rPr>
              <a:t>History (founding / major milestones)</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They’re a fairly young but growing organization. Founded in 2015 when their members met at an Early Childhood Education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2016, they became a formal nonprofit and launched their first house in Warrendale.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2018 they had acquired 4 homes and are providing over 3,500 people 32000 hours of services.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they own 8 locations and are in the process of opening their ninth.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eab3e750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eab3e750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285750" rtl="0" algn="l">
              <a:spcBef>
                <a:spcPts val="0"/>
              </a:spcBef>
              <a:spcAft>
                <a:spcPts val="0"/>
              </a:spcAft>
              <a:buClr>
                <a:schemeClr val="dk1"/>
              </a:buClr>
              <a:buSzPts val="1200"/>
              <a:buChar char="-"/>
            </a:pPr>
            <a:r>
              <a:rPr lang="en" sz="1200">
                <a:solidFill>
                  <a:schemeClr val="dk1"/>
                </a:solidFill>
              </a:rPr>
              <a:t>Stakeholders &amp; clients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eab3e7504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eab3e7504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285750" rtl="0" algn="l">
              <a:spcBef>
                <a:spcPts val="0"/>
              </a:spcBef>
              <a:spcAft>
                <a:spcPts val="0"/>
              </a:spcAft>
              <a:buClr>
                <a:schemeClr val="dk1"/>
              </a:buClr>
              <a:buSzPts val="1200"/>
              <a:buChar char="-"/>
            </a:pPr>
            <a:r>
              <a:rPr lang="en" sz="1200">
                <a:solidFill>
                  <a:schemeClr val="dk1"/>
                </a:solidFill>
              </a:rPr>
              <a:t>Staffing &amp; programs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eab3e7504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eab3e7504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current Brilliant Detroit program calendar is packed with event information including virtual and site specific programs with no easy way to distinguish between locations. While BD previously kept separate calendars for each location, this information was difficult to input and was consolidated into one calendar during the COVID-19 crisis. Now that in-person events are beginning to pick up again, How might we help Brilliant Detroit participants to have a quick and efficient way to get relevant event information in a multilingual context?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eab3e7504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eab3e7504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0.jpg"/><Relationship Id="rId6"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 name="Shape 53"/>
        <p:cNvGrpSpPr/>
        <p:nvPr/>
      </p:nvGrpSpPr>
      <p:grpSpPr>
        <a:xfrm>
          <a:off x="0" y="0"/>
          <a:ext cx="0" cy="0"/>
          <a:chOff x="0" y="0"/>
          <a:chExt cx="0" cy="0"/>
        </a:xfrm>
      </p:grpSpPr>
      <p:sp>
        <p:nvSpPr>
          <p:cNvPr id="54" name="Google Shape;54;p13"/>
          <p:cNvSpPr txBox="1"/>
          <p:nvPr>
            <p:ph idx="1" type="body"/>
          </p:nvPr>
        </p:nvSpPr>
        <p:spPr>
          <a:xfrm>
            <a:off x="311700" y="445025"/>
            <a:ext cx="85206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Deliverable: &gt; A professional 20 minute presentation accompanied by a Google Slide deck that:</a:t>
            </a:r>
            <a:endParaRPr/>
          </a:p>
          <a:p>
            <a:pPr indent="0" lvl="0" marL="0" rtl="0" algn="l">
              <a:spcBef>
                <a:spcPts val="1600"/>
              </a:spcBef>
              <a:spcAft>
                <a:spcPts val="0"/>
              </a:spcAft>
              <a:buNone/>
            </a:pPr>
            <a:r>
              <a:rPr lang="en"/>
              <a:t>1. States the project challenge / challenge space</a:t>
            </a:r>
            <a:endParaRPr/>
          </a:p>
          <a:p>
            <a:pPr indent="0" lvl="0" marL="0" rtl="0" algn="l">
              <a:spcBef>
                <a:spcPts val="1600"/>
              </a:spcBef>
              <a:spcAft>
                <a:spcPts val="0"/>
              </a:spcAft>
              <a:buNone/>
            </a:pPr>
            <a:r>
              <a:rPr lang="en"/>
              <a:t>2. Describes the work conducted</a:t>
            </a:r>
            <a:endParaRPr/>
          </a:p>
          <a:p>
            <a:pPr indent="0" lvl="0" marL="0" rtl="0" algn="l">
              <a:spcBef>
                <a:spcPts val="1600"/>
              </a:spcBef>
              <a:spcAft>
                <a:spcPts val="0"/>
              </a:spcAft>
              <a:buNone/>
            </a:pPr>
            <a:r>
              <a:rPr lang="en"/>
              <a:t>	Information gathered and generated</a:t>
            </a:r>
            <a:endParaRPr/>
          </a:p>
          <a:p>
            <a:pPr indent="0" lvl="0" marL="0" rtl="0" algn="l">
              <a:spcBef>
                <a:spcPts val="1600"/>
              </a:spcBef>
              <a:spcAft>
                <a:spcPts val="0"/>
              </a:spcAft>
              <a:buNone/>
            </a:pPr>
            <a:r>
              <a:rPr lang="en"/>
              <a:t>	Research methodologies and data analysis techniques deployed</a:t>
            </a:r>
            <a:endParaRPr/>
          </a:p>
          <a:p>
            <a:pPr indent="0" lvl="0" marL="0" rtl="0" algn="l">
              <a:spcBef>
                <a:spcPts val="1600"/>
              </a:spcBef>
              <a:spcAft>
                <a:spcPts val="0"/>
              </a:spcAft>
              <a:buNone/>
            </a:pPr>
            <a:r>
              <a:rPr lang="en"/>
              <a:t>3. Identifies the solution developed and describes key deliverables</a:t>
            </a:r>
            <a:endParaRPr/>
          </a:p>
          <a:p>
            <a:pPr indent="0" lvl="0" marL="0" rtl="0" algn="l">
              <a:spcBef>
                <a:spcPts val="1600"/>
              </a:spcBef>
              <a:spcAft>
                <a:spcPts val="1600"/>
              </a:spcAft>
              <a:buNone/>
            </a:pPr>
            <a:r>
              <a:rPr lang="en"/>
              <a:t>4. Articulates a Sustainability Plan (e.g., what would it take to adopt and embed your deliverables)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Approach </a:t>
            </a:r>
            <a:endParaRPr sz="2000">
              <a:solidFill>
                <a:srgbClr val="F3F3F3"/>
              </a:solidFill>
              <a:latin typeface="Lato Light"/>
              <a:ea typeface="Lato Light"/>
              <a:cs typeface="Lato Light"/>
              <a:sym typeface="Lato Light"/>
            </a:endParaRPr>
          </a:p>
        </p:txBody>
      </p:sp>
      <p:sp>
        <p:nvSpPr>
          <p:cNvPr id="139" name="Google Shape;13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Lato"/>
              <a:buChar char="●"/>
            </a:pPr>
            <a:r>
              <a:rPr lang="en">
                <a:solidFill>
                  <a:srgbClr val="F3F3F3"/>
                </a:solidFill>
                <a:latin typeface="Lato"/>
                <a:ea typeface="Lato"/>
                <a:cs typeface="Lato"/>
                <a:sym typeface="Lato"/>
              </a:rPr>
              <a:t>Site staff interviews</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Participant surveys</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Generate requirements</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Comparative analysis</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Create </a:t>
            </a:r>
            <a:r>
              <a:rPr lang="en">
                <a:solidFill>
                  <a:srgbClr val="F3F3F3"/>
                </a:solidFill>
                <a:latin typeface="Lato"/>
                <a:ea typeface="Lato"/>
                <a:cs typeface="Lato"/>
                <a:sym typeface="Lato"/>
              </a:rPr>
              <a:t>recommendations</a:t>
            </a:r>
            <a:endParaRPr>
              <a:solidFill>
                <a:srgbClr val="F3F3F3"/>
              </a:solidFill>
              <a:latin typeface="Lato"/>
              <a:ea typeface="Lato"/>
              <a:cs typeface="Lato"/>
              <a:sym typeface="Lato"/>
            </a:endParaRPr>
          </a:p>
          <a:p>
            <a:pPr indent="-342900" lvl="0" marL="457200" rtl="0" algn="l">
              <a:spcBef>
                <a:spcPts val="1000"/>
              </a:spcBef>
              <a:spcAft>
                <a:spcPts val="1000"/>
              </a:spcAft>
              <a:buClr>
                <a:srgbClr val="F3F3F3"/>
              </a:buClr>
              <a:buSzPts val="1800"/>
              <a:buFont typeface="Lato"/>
              <a:buChar char="●"/>
            </a:pPr>
            <a:r>
              <a:rPr lang="en">
                <a:solidFill>
                  <a:srgbClr val="F3F3F3"/>
                </a:solidFill>
                <a:latin typeface="Lato"/>
                <a:ea typeface="Lato"/>
                <a:cs typeface="Lato"/>
                <a:sym typeface="Lato"/>
              </a:rPr>
              <a:t>Consider</a:t>
            </a:r>
            <a:r>
              <a:rPr lang="en">
                <a:solidFill>
                  <a:srgbClr val="F3F3F3"/>
                </a:solidFill>
                <a:latin typeface="Lato"/>
                <a:ea typeface="Lato"/>
                <a:cs typeface="Lato"/>
                <a:sym typeface="Lato"/>
              </a:rPr>
              <a:t> sustainability</a:t>
            </a:r>
            <a:endParaRPr>
              <a:solidFill>
                <a:srgbClr val="F3F3F3"/>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Approach </a:t>
            </a:r>
            <a:r>
              <a:rPr lang="en" sz="2000">
                <a:solidFill>
                  <a:srgbClr val="F3F3F3"/>
                </a:solidFill>
                <a:latin typeface="Lato Light"/>
                <a:ea typeface="Lato Light"/>
                <a:cs typeface="Lato Light"/>
                <a:sym typeface="Lato Light"/>
              </a:rPr>
              <a:t>| Interviews</a:t>
            </a:r>
            <a:endParaRPr sz="2000">
              <a:solidFill>
                <a:srgbClr val="F3F3F3"/>
              </a:solidFill>
              <a:latin typeface="Lato Light"/>
              <a:ea typeface="Lato Light"/>
              <a:cs typeface="Lato Light"/>
              <a:sym typeface="Lato Light"/>
            </a:endParaRPr>
          </a:p>
        </p:txBody>
      </p:sp>
      <p:sp>
        <p:nvSpPr>
          <p:cNvPr id="145" name="Google Shape;145;p23"/>
          <p:cNvSpPr txBox="1"/>
          <p:nvPr>
            <p:ph idx="1" type="body"/>
          </p:nvPr>
        </p:nvSpPr>
        <p:spPr>
          <a:xfrm>
            <a:off x="311700" y="1152475"/>
            <a:ext cx="3896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Lato"/>
              <a:buChar char="●"/>
            </a:pPr>
            <a:r>
              <a:rPr lang="en">
                <a:solidFill>
                  <a:srgbClr val="FFFFFF"/>
                </a:solidFill>
                <a:latin typeface="Lato"/>
                <a:ea typeface="Lato"/>
                <a:cs typeface="Lato"/>
                <a:sym typeface="Lato"/>
              </a:rPr>
              <a:t>How do site staff currently do event communication?</a:t>
            </a:r>
            <a:endParaRPr>
              <a:solidFill>
                <a:srgbClr val="FFFFFF"/>
              </a:solidFill>
              <a:latin typeface="Lato"/>
              <a:ea typeface="Lato"/>
              <a:cs typeface="Lato"/>
              <a:sym typeface="Lato"/>
            </a:endParaRPr>
          </a:p>
          <a:p>
            <a:pPr indent="-342900" lvl="0" marL="457200" rtl="0" algn="l">
              <a:spcBef>
                <a:spcPts val="1000"/>
              </a:spcBef>
              <a:spcAft>
                <a:spcPts val="0"/>
              </a:spcAft>
              <a:buClr>
                <a:srgbClr val="FFFFFF"/>
              </a:buClr>
              <a:buSzPts val="1800"/>
              <a:buFont typeface="Lato"/>
              <a:buChar char="●"/>
            </a:pPr>
            <a:r>
              <a:rPr lang="en">
                <a:solidFill>
                  <a:srgbClr val="FFFFFF"/>
                </a:solidFill>
                <a:latin typeface="Lato"/>
                <a:ea typeface="Lato"/>
                <a:cs typeface="Lato"/>
                <a:sym typeface="Lato"/>
              </a:rPr>
              <a:t>Interviewed 8 site staff across 4 Brilliant Detroit sites</a:t>
            </a:r>
            <a:endParaRPr>
              <a:solidFill>
                <a:srgbClr val="FFFFFF"/>
              </a:solidFill>
              <a:latin typeface="Lato"/>
              <a:ea typeface="Lato"/>
              <a:cs typeface="Lato"/>
              <a:sym typeface="Lato"/>
            </a:endParaRPr>
          </a:p>
          <a:p>
            <a:pPr indent="-342900" lvl="0" marL="457200" rtl="0" algn="l">
              <a:spcBef>
                <a:spcPts val="1000"/>
              </a:spcBef>
              <a:spcAft>
                <a:spcPts val="1000"/>
              </a:spcAft>
              <a:buClr>
                <a:srgbClr val="FFFFFF"/>
              </a:buClr>
              <a:buSzPts val="1800"/>
              <a:buFont typeface="Lato"/>
              <a:buChar char="●"/>
            </a:pPr>
            <a:r>
              <a:rPr lang="en">
                <a:solidFill>
                  <a:srgbClr val="FFFFFF"/>
                </a:solidFill>
                <a:latin typeface="Lato"/>
                <a:ea typeface="Lato"/>
                <a:cs typeface="Lato"/>
                <a:sym typeface="Lato"/>
              </a:rPr>
              <a:t>Analyzed through  affinity diagramming</a:t>
            </a:r>
            <a:endParaRPr>
              <a:solidFill>
                <a:srgbClr val="FFFFFF"/>
              </a:solidFill>
              <a:latin typeface="Lato"/>
              <a:ea typeface="Lato"/>
              <a:cs typeface="Lato"/>
              <a:sym typeface="Lato"/>
            </a:endParaRPr>
          </a:p>
        </p:txBody>
      </p:sp>
      <p:pic>
        <p:nvPicPr>
          <p:cNvPr id="146" name="Google Shape;146;p23"/>
          <p:cNvPicPr preferRelativeResize="0"/>
          <p:nvPr/>
        </p:nvPicPr>
        <p:blipFill>
          <a:blip r:embed="rId3">
            <a:alphaModFix/>
          </a:blip>
          <a:stretch>
            <a:fillRect/>
          </a:stretch>
        </p:blipFill>
        <p:spPr>
          <a:xfrm>
            <a:off x="4316699" y="1355840"/>
            <a:ext cx="4515600" cy="3009600"/>
          </a:xfrm>
          <a:prstGeom prst="roundRect">
            <a:avLst>
              <a:gd fmla="val 222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4"/>
          <p:cNvPicPr preferRelativeResize="0"/>
          <p:nvPr/>
        </p:nvPicPr>
        <p:blipFill rotWithShape="1">
          <a:blip r:embed="rId3">
            <a:alphaModFix/>
          </a:blip>
          <a:srcRect b="1672" l="0" r="55910" t="1672"/>
          <a:stretch/>
        </p:blipFill>
        <p:spPr>
          <a:xfrm rot="5400000">
            <a:off x="2116050" y="-793263"/>
            <a:ext cx="4911900" cy="6729900"/>
          </a:xfrm>
          <a:prstGeom prst="roundRect">
            <a:avLst>
              <a:gd fmla="val 1749"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Approach </a:t>
            </a:r>
            <a:r>
              <a:rPr lang="en" sz="2000">
                <a:solidFill>
                  <a:srgbClr val="F3F3F3"/>
                </a:solidFill>
                <a:latin typeface="Lato Light"/>
                <a:ea typeface="Lato Light"/>
                <a:cs typeface="Lato Light"/>
                <a:sym typeface="Lato Light"/>
              </a:rPr>
              <a:t>| Participant Surveys</a:t>
            </a:r>
            <a:endParaRPr sz="2000">
              <a:solidFill>
                <a:srgbClr val="F3F3F3"/>
              </a:solidFill>
              <a:latin typeface="Lato Light"/>
              <a:ea typeface="Lato Light"/>
              <a:cs typeface="Lato Light"/>
              <a:sym typeface="Lato Light"/>
            </a:endParaRPr>
          </a:p>
        </p:txBody>
      </p:sp>
      <p:sp>
        <p:nvSpPr>
          <p:cNvPr id="157" name="Google Shape;157;p2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Lato"/>
              <a:buChar char="●"/>
            </a:pPr>
            <a:r>
              <a:rPr lang="en">
                <a:solidFill>
                  <a:srgbClr val="F3F3F3"/>
                </a:solidFill>
                <a:latin typeface="Lato"/>
                <a:ea typeface="Lato"/>
                <a:cs typeface="Lato"/>
                <a:sym typeface="Lato"/>
              </a:rPr>
              <a:t>How do participants </a:t>
            </a:r>
            <a:r>
              <a:rPr lang="en">
                <a:solidFill>
                  <a:srgbClr val="F3F3F3"/>
                </a:solidFill>
                <a:latin typeface="Lato"/>
                <a:ea typeface="Lato"/>
                <a:cs typeface="Lato"/>
                <a:sym typeface="Lato"/>
              </a:rPr>
              <a:t>receive</a:t>
            </a:r>
            <a:r>
              <a:rPr lang="en">
                <a:solidFill>
                  <a:srgbClr val="F3F3F3"/>
                </a:solidFill>
                <a:latin typeface="Lato"/>
                <a:ea typeface="Lato"/>
                <a:cs typeface="Lato"/>
                <a:sym typeface="Lato"/>
              </a:rPr>
              <a:t> event information?</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Spanish &amp; English surveys</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Sent to 4 sites</a:t>
            </a:r>
            <a:endParaRPr>
              <a:solidFill>
                <a:srgbClr val="F3F3F3"/>
              </a:solidFill>
              <a:latin typeface="Lato"/>
              <a:ea typeface="Lato"/>
              <a:cs typeface="Lato"/>
              <a:sym typeface="Lato"/>
            </a:endParaRPr>
          </a:p>
          <a:p>
            <a:pPr indent="-342900" lvl="0" marL="457200" rtl="0" algn="l">
              <a:spcBef>
                <a:spcPts val="1000"/>
              </a:spcBef>
              <a:spcAft>
                <a:spcPts val="1000"/>
              </a:spcAft>
              <a:buClr>
                <a:srgbClr val="F3F3F3"/>
              </a:buClr>
              <a:buSzPts val="1800"/>
              <a:buFont typeface="Lato"/>
              <a:buChar char="●"/>
            </a:pPr>
            <a:r>
              <a:rPr lang="en">
                <a:solidFill>
                  <a:srgbClr val="F3F3F3"/>
                </a:solidFill>
                <a:latin typeface="Lato"/>
                <a:ea typeface="Lato"/>
                <a:cs typeface="Lato"/>
                <a:sym typeface="Lato"/>
              </a:rPr>
              <a:t>57 responses from 6 sites</a:t>
            </a:r>
            <a:endParaRPr>
              <a:solidFill>
                <a:srgbClr val="F3F3F3"/>
              </a:solidFill>
              <a:latin typeface="Lato"/>
              <a:ea typeface="Lato"/>
              <a:cs typeface="Lato"/>
              <a:sym typeface="Lato"/>
            </a:endParaRPr>
          </a:p>
        </p:txBody>
      </p:sp>
      <p:pic>
        <p:nvPicPr>
          <p:cNvPr id="158" name="Google Shape;158;p25"/>
          <p:cNvPicPr preferRelativeResize="0"/>
          <p:nvPr/>
        </p:nvPicPr>
        <p:blipFill rotWithShape="1">
          <a:blip r:embed="rId3">
            <a:alphaModFix/>
          </a:blip>
          <a:srcRect b="0" l="7083" r="6850" t="0"/>
          <a:stretch/>
        </p:blipFill>
        <p:spPr>
          <a:xfrm>
            <a:off x="4572000" y="981261"/>
            <a:ext cx="4107900" cy="3180900"/>
          </a:xfrm>
          <a:prstGeom prst="roundRect">
            <a:avLst>
              <a:gd fmla="val 1690"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3F3F3"/>
                </a:solidFill>
                <a:latin typeface="Open Sans"/>
                <a:ea typeface="Open Sans"/>
                <a:cs typeface="Open Sans"/>
                <a:sym typeface="Open Sans"/>
              </a:rPr>
              <a:t>Findings</a:t>
            </a:r>
            <a:endParaRPr b="1">
              <a:solidFill>
                <a:srgbClr val="F3F3F3"/>
              </a:solidFill>
              <a:latin typeface="Open Sans"/>
              <a:ea typeface="Open Sans"/>
              <a:cs typeface="Open Sans"/>
              <a:sym typeface="Open Sans"/>
            </a:endParaRPr>
          </a:p>
        </p:txBody>
      </p:sp>
      <p:sp>
        <p:nvSpPr>
          <p:cNvPr id="164" name="Google Shape;164;p26"/>
          <p:cNvSpPr txBox="1"/>
          <p:nvPr>
            <p:ph type="title"/>
          </p:nvPr>
        </p:nvSpPr>
        <p:spPr>
          <a:xfrm>
            <a:off x="311700" y="13090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E19"/>
                </a:solidFill>
                <a:latin typeface="Open Sans"/>
                <a:ea typeface="Open Sans"/>
                <a:cs typeface="Open Sans"/>
                <a:sym typeface="Open Sans"/>
              </a:rPr>
              <a:t>03</a:t>
            </a:r>
            <a:endParaRPr b="1">
              <a:solidFill>
                <a:srgbClr val="FF9E19"/>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Findings </a:t>
            </a:r>
            <a:r>
              <a:rPr lang="en" sz="2000">
                <a:solidFill>
                  <a:srgbClr val="F3F3F3"/>
                </a:solidFill>
                <a:latin typeface="Lato Light"/>
                <a:ea typeface="Lato Light"/>
                <a:cs typeface="Lato Light"/>
                <a:sym typeface="Lato Light"/>
              </a:rPr>
              <a:t>| Interviews</a:t>
            </a:r>
            <a:endParaRPr b="1" sz="2000">
              <a:solidFill>
                <a:srgbClr val="FF9E19"/>
              </a:solidFill>
              <a:latin typeface="Lato"/>
              <a:ea typeface="Lato"/>
              <a:cs typeface="Lato"/>
              <a:sym typeface="Lato"/>
            </a:endParaRPr>
          </a:p>
          <a:p>
            <a:pPr indent="0" lvl="0" marL="0" rtl="0" algn="l">
              <a:spcBef>
                <a:spcPts val="0"/>
              </a:spcBef>
              <a:spcAft>
                <a:spcPts val="0"/>
              </a:spcAft>
              <a:buNone/>
            </a:pPr>
            <a:r>
              <a:rPr b="1" lang="en" sz="2000">
                <a:solidFill>
                  <a:srgbClr val="FF9E19"/>
                </a:solidFill>
                <a:latin typeface="Lato"/>
                <a:ea typeface="Lato"/>
                <a:cs typeface="Lato"/>
                <a:sym typeface="Lato"/>
              </a:rPr>
              <a:t> </a:t>
            </a:r>
            <a:endParaRPr sz="2000">
              <a:solidFill>
                <a:srgbClr val="F3F3F3"/>
              </a:solidFill>
              <a:latin typeface="Lato Light"/>
              <a:ea typeface="Lato Light"/>
              <a:cs typeface="Lato Light"/>
              <a:sym typeface="Lato Light"/>
            </a:endParaRPr>
          </a:p>
        </p:txBody>
      </p:sp>
      <p:sp>
        <p:nvSpPr>
          <p:cNvPr id="170" name="Google Shape;170;p27"/>
          <p:cNvSpPr txBox="1"/>
          <p:nvPr>
            <p:ph idx="1" type="body"/>
          </p:nvPr>
        </p:nvSpPr>
        <p:spPr>
          <a:xfrm>
            <a:off x="311700" y="1152475"/>
            <a:ext cx="4041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Lato"/>
              <a:buChar char="●"/>
            </a:pPr>
            <a:r>
              <a:rPr lang="en">
                <a:solidFill>
                  <a:srgbClr val="F3F3F3"/>
                </a:solidFill>
                <a:latin typeface="Lato"/>
                <a:ea typeface="Lato"/>
                <a:cs typeface="Lato"/>
                <a:sym typeface="Lato"/>
              </a:rPr>
              <a:t>Site staff feel they are doing a good job of event communication individually</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Facebook pages may be more relevant than the website</a:t>
            </a:r>
            <a:endParaRPr>
              <a:solidFill>
                <a:srgbClr val="F3F3F3"/>
              </a:solidFill>
              <a:latin typeface="Lato"/>
              <a:ea typeface="Lato"/>
              <a:cs typeface="Lato"/>
              <a:sym typeface="Lato"/>
            </a:endParaRPr>
          </a:p>
          <a:p>
            <a:pPr indent="-342900" lvl="0" marL="457200" rtl="0" algn="l">
              <a:spcBef>
                <a:spcPts val="1000"/>
              </a:spcBef>
              <a:spcAft>
                <a:spcPts val="1000"/>
              </a:spcAft>
              <a:buClr>
                <a:srgbClr val="F3F3F3"/>
              </a:buClr>
              <a:buSzPts val="1800"/>
              <a:buFont typeface="Lato"/>
              <a:buChar char="●"/>
            </a:pPr>
            <a:r>
              <a:rPr lang="en">
                <a:solidFill>
                  <a:srgbClr val="F3F3F3"/>
                </a:solidFill>
                <a:latin typeface="Lato"/>
                <a:ea typeface="Lato"/>
                <a:cs typeface="Lato"/>
                <a:sym typeface="Lato"/>
              </a:rPr>
              <a:t>Most sites use Remind, phone calls, and other means of communication</a:t>
            </a:r>
            <a:endParaRPr>
              <a:solidFill>
                <a:srgbClr val="F3F3F3"/>
              </a:solidFill>
              <a:latin typeface="Lato"/>
              <a:ea typeface="Lato"/>
              <a:cs typeface="Lato"/>
              <a:sym typeface="Lato"/>
            </a:endParaRPr>
          </a:p>
        </p:txBody>
      </p:sp>
      <p:pic>
        <p:nvPicPr>
          <p:cNvPr id="171" name="Google Shape;171;p27"/>
          <p:cNvPicPr preferRelativeResize="0"/>
          <p:nvPr/>
        </p:nvPicPr>
        <p:blipFill>
          <a:blip r:embed="rId3">
            <a:alphaModFix/>
          </a:blip>
          <a:stretch>
            <a:fillRect/>
          </a:stretch>
        </p:blipFill>
        <p:spPr>
          <a:xfrm>
            <a:off x="4701998" y="1017724"/>
            <a:ext cx="3534300" cy="3551100"/>
          </a:xfrm>
          <a:prstGeom prst="roundRect">
            <a:avLst>
              <a:gd fmla="val 1532"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Findings </a:t>
            </a:r>
            <a:r>
              <a:rPr lang="en" sz="2000">
                <a:solidFill>
                  <a:srgbClr val="F3F3F3"/>
                </a:solidFill>
                <a:latin typeface="Lato Light"/>
                <a:ea typeface="Lato Light"/>
                <a:cs typeface="Lato Light"/>
                <a:sym typeface="Lato Light"/>
              </a:rPr>
              <a:t>| Participants heavily rely on Remind</a:t>
            </a:r>
            <a:endParaRPr sz="2000">
              <a:solidFill>
                <a:srgbClr val="F3F3F3"/>
              </a:solidFill>
              <a:latin typeface="Lato Light"/>
              <a:ea typeface="Lato Light"/>
              <a:cs typeface="Lato Light"/>
              <a:sym typeface="Lato Light"/>
            </a:endParaRPr>
          </a:p>
          <a:p>
            <a:pPr indent="0" lvl="0" marL="0" rtl="0" algn="l">
              <a:spcBef>
                <a:spcPts val="0"/>
              </a:spcBef>
              <a:spcAft>
                <a:spcPts val="0"/>
              </a:spcAft>
              <a:buNone/>
            </a:pPr>
            <a:r>
              <a:rPr b="1" lang="en" sz="2000">
                <a:solidFill>
                  <a:srgbClr val="FF9E19"/>
                </a:solidFill>
                <a:latin typeface="Lato"/>
                <a:ea typeface="Lato"/>
                <a:cs typeface="Lato"/>
                <a:sym typeface="Lato"/>
              </a:rPr>
              <a:t> </a:t>
            </a:r>
            <a:endParaRPr sz="2000">
              <a:solidFill>
                <a:srgbClr val="F3F3F3"/>
              </a:solidFill>
              <a:latin typeface="Lato Light"/>
              <a:ea typeface="Lato Light"/>
              <a:cs typeface="Lato Light"/>
              <a:sym typeface="Lato Light"/>
            </a:endParaRPr>
          </a:p>
        </p:txBody>
      </p:sp>
      <p:pic>
        <p:nvPicPr>
          <p:cNvPr id="177" name="Google Shape;177;p28"/>
          <p:cNvPicPr preferRelativeResize="0"/>
          <p:nvPr/>
        </p:nvPicPr>
        <p:blipFill>
          <a:blip r:embed="rId3">
            <a:alphaModFix/>
          </a:blip>
          <a:stretch>
            <a:fillRect/>
          </a:stretch>
        </p:blipFill>
        <p:spPr>
          <a:xfrm>
            <a:off x="311700" y="1304488"/>
            <a:ext cx="8268000" cy="3141000"/>
          </a:xfrm>
          <a:prstGeom prst="roundRect">
            <a:avLst>
              <a:gd fmla="val 2148"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Findings </a:t>
            </a:r>
            <a:r>
              <a:rPr lang="en" sz="2000">
                <a:solidFill>
                  <a:srgbClr val="F3F3F3"/>
                </a:solidFill>
                <a:latin typeface="Lato Light"/>
                <a:ea typeface="Lato Light"/>
                <a:cs typeface="Lato Light"/>
                <a:sym typeface="Lato Light"/>
              </a:rPr>
              <a:t>| Participants don’t find it difficult to get information</a:t>
            </a:r>
            <a:endParaRPr sz="2000">
              <a:solidFill>
                <a:srgbClr val="F3F3F3"/>
              </a:solidFill>
              <a:latin typeface="Lato Light"/>
              <a:ea typeface="Lato Light"/>
              <a:cs typeface="Lato Light"/>
              <a:sym typeface="Lato Light"/>
            </a:endParaRPr>
          </a:p>
        </p:txBody>
      </p:sp>
      <p:pic>
        <p:nvPicPr>
          <p:cNvPr id="183" name="Google Shape;183;p29"/>
          <p:cNvPicPr preferRelativeResize="0"/>
          <p:nvPr/>
        </p:nvPicPr>
        <p:blipFill rotWithShape="1">
          <a:blip r:embed="rId3">
            <a:alphaModFix/>
          </a:blip>
          <a:srcRect b="9633" l="2104" r="0" t="0"/>
          <a:stretch/>
        </p:blipFill>
        <p:spPr>
          <a:xfrm>
            <a:off x="2936075" y="1152475"/>
            <a:ext cx="3271800" cy="3416400"/>
          </a:xfrm>
          <a:prstGeom prst="roundRect">
            <a:avLst>
              <a:gd fmla="val 1985"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Findings </a:t>
            </a:r>
            <a:r>
              <a:rPr lang="en" sz="2000">
                <a:solidFill>
                  <a:srgbClr val="F3F3F3"/>
                </a:solidFill>
                <a:latin typeface="Lato Light"/>
                <a:ea typeface="Lato Light"/>
                <a:cs typeface="Lato Light"/>
                <a:sym typeface="Lato Light"/>
              </a:rPr>
              <a:t>| </a:t>
            </a:r>
            <a:r>
              <a:rPr b="1" lang="en" sz="2000">
                <a:solidFill>
                  <a:srgbClr val="FF9E19"/>
                </a:solidFill>
                <a:latin typeface="Lato"/>
                <a:ea typeface="Lato"/>
                <a:cs typeface="Lato"/>
                <a:sym typeface="Lato"/>
              </a:rPr>
              <a:t> </a:t>
            </a:r>
            <a:r>
              <a:rPr lang="en" sz="2000">
                <a:solidFill>
                  <a:srgbClr val="F3F3F3"/>
                </a:solidFill>
                <a:latin typeface="Lato Light"/>
                <a:ea typeface="Lato Light"/>
                <a:cs typeface="Lato Light"/>
                <a:sym typeface="Lato Light"/>
              </a:rPr>
              <a:t>Gratefulness for Brilliant Detroit support</a:t>
            </a:r>
            <a:endParaRPr sz="2000">
              <a:solidFill>
                <a:srgbClr val="F3F3F3"/>
              </a:solidFill>
              <a:latin typeface="Lato Light"/>
              <a:ea typeface="Lato Light"/>
              <a:cs typeface="Lato Light"/>
              <a:sym typeface="Lato Light"/>
            </a:endParaRPr>
          </a:p>
        </p:txBody>
      </p:sp>
      <p:pic>
        <p:nvPicPr>
          <p:cNvPr id="189" name="Google Shape;189;p30"/>
          <p:cNvPicPr preferRelativeResize="0"/>
          <p:nvPr/>
        </p:nvPicPr>
        <p:blipFill>
          <a:blip r:embed="rId3">
            <a:alphaModFix/>
          </a:blip>
          <a:stretch>
            <a:fillRect/>
          </a:stretch>
        </p:blipFill>
        <p:spPr>
          <a:xfrm>
            <a:off x="2294393" y="1152475"/>
            <a:ext cx="4555200" cy="3416400"/>
          </a:xfrm>
          <a:prstGeom prst="roundRect">
            <a:avLst>
              <a:gd fmla="val 2290"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Findings </a:t>
            </a:r>
            <a:r>
              <a:rPr lang="en" sz="2000">
                <a:solidFill>
                  <a:srgbClr val="F3F3F3"/>
                </a:solidFill>
                <a:latin typeface="Lato Light"/>
                <a:ea typeface="Lato Light"/>
                <a:cs typeface="Lato Light"/>
                <a:sym typeface="Lato Light"/>
              </a:rPr>
              <a:t>| Requirements</a:t>
            </a:r>
            <a:endParaRPr sz="2000">
              <a:solidFill>
                <a:srgbClr val="F3F3F3"/>
              </a:solidFill>
              <a:latin typeface="Lato Light"/>
              <a:ea typeface="Lato Light"/>
              <a:cs typeface="Lato Light"/>
              <a:sym typeface="Lato Light"/>
            </a:endParaRPr>
          </a:p>
          <a:p>
            <a:pPr indent="0" lvl="0" marL="0" rtl="0" algn="l">
              <a:spcBef>
                <a:spcPts val="0"/>
              </a:spcBef>
              <a:spcAft>
                <a:spcPts val="0"/>
              </a:spcAft>
              <a:buNone/>
            </a:pPr>
            <a:r>
              <a:t/>
            </a:r>
            <a:endParaRPr b="1" sz="2000">
              <a:solidFill>
                <a:srgbClr val="FF9E19"/>
              </a:solidFill>
              <a:latin typeface="Lato"/>
              <a:ea typeface="Lato"/>
              <a:cs typeface="Lato"/>
              <a:sym typeface="Lato"/>
            </a:endParaRPr>
          </a:p>
          <a:p>
            <a:pPr indent="0" lvl="0" marL="0" rtl="0" algn="l">
              <a:spcBef>
                <a:spcPts val="0"/>
              </a:spcBef>
              <a:spcAft>
                <a:spcPts val="0"/>
              </a:spcAft>
              <a:buNone/>
            </a:pPr>
            <a:r>
              <a:rPr b="1" lang="en" sz="2000">
                <a:solidFill>
                  <a:srgbClr val="FF9E19"/>
                </a:solidFill>
                <a:latin typeface="Lato"/>
                <a:ea typeface="Lato"/>
                <a:cs typeface="Lato"/>
                <a:sym typeface="Lato"/>
              </a:rPr>
              <a:t> </a:t>
            </a:r>
            <a:endParaRPr sz="2000">
              <a:solidFill>
                <a:srgbClr val="F3F3F3"/>
              </a:solidFill>
              <a:latin typeface="Lato Light"/>
              <a:ea typeface="Lato Light"/>
              <a:cs typeface="Lato Light"/>
              <a:sym typeface="Lato Light"/>
            </a:endParaRPr>
          </a:p>
        </p:txBody>
      </p:sp>
      <p:sp>
        <p:nvSpPr>
          <p:cNvPr id="195" name="Google Shape;19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Lato"/>
                <a:ea typeface="Lato"/>
                <a:cs typeface="Lato"/>
                <a:sym typeface="Lato"/>
              </a:rPr>
              <a:t>Solutions for event communication should:</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Avoid repeated work</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Be easily integrate</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Be accessible to everyone</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Have translation options</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Employ filters</a:t>
            </a:r>
            <a:endParaRPr>
              <a:solidFill>
                <a:srgbClr val="F3F3F3"/>
              </a:solidFill>
              <a:latin typeface="Lato"/>
              <a:ea typeface="Lato"/>
              <a:cs typeface="Lato"/>
              <a:sym typeface="Lato"/>
            </a:endParaRPr>
          </a:p>
          <a:p>
            <a:pPr indent="0" lvl="0" marL="0" rtl="0" algn="l">
              <a:spcBef>
                <a:spcPts val="1000"/>
              </a:spcBef>
              <a:spcAft>
                <a:spcPts val="1000"/>
              </a:spcAft>
              <a:buNone/>
            </a:pPr>
            <a:r>
              <a:t/>
            </a:r>
            <a:endParaRPr>
              <a:solidFill>
                <a:srgbClr val="F3F3F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051450" y="1677050"/>
            <a:ext cx="4807200" cy="139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rgbClr val="F3F3F3"/>
                </a:solidFill>
                <a:latin typeface="Lato Black"/>
                <a:ea typeface="Lato Black"/>
                <a:cs typeface="Lato Black"/>
                <a:sym typeface="Lato Black"/>
              </a:rPr>
              <a:t>Brilliant</a:t>
            </a:r>
            <a:r>
              <a:rPr b="1" lang="en" sz="4000">
                <a:solidFill>
                  <a:srgbClr val="F3F3F3"/>
                </a:solidFill>
                <a:latin typeface="Lato"/>
                <a:ea typeface="Lato"/>
                <a:cs typeface="Lato"/>
                <a:sym typeface="Lato"/>
              </a:rPr>
              <a:t> </a:t>
            </a:r>
            <a:r>
              <a:rPr lang="en" sz="4000">
                <a:solidFill>
                  <a:srgbClr val="F3F3F3"/>
                </a:solidFill>
                <a:latin typeface="Lato Black"/>
                <a:ea typeface="Lato Black"/>
                <a:cs typeface="Lato Black"/>
                <a:sym typeface="Lato Black"/>
              </a:rPr>
              <a:t>Detroit </a:t>
            </a:r>
            <a:r>
              <a:rPr lang="en" sz="4000">
                <a:solidFill>
                  <a:srgbClr val="F3F3F3"/>
                </a:solidFill>
                <a:latin typeface="Lato Light"/>
                <a:ea typeface="Lato Light"/>
                <a:cs typeface="Lato Light"/>
                <a:sym typeface="Lato Light"/>
              </a:rPr>
              <a:t>Event Programming</a:t>
            </a:r>
            <a:endParaRPr>
              <a:solidFill>
                <a:srgbClr val="F3F3F3"/>
              </a:solidFill>
              <a:latin typeface="Lato Light"/>
              <a:ea typeface="Lato Light"/>
              <a:cs typeface="Lato Light"/>
              <a:sym typeface="Lato Light"/>
            </a:endParaRPr>
          </a:p>
        </p:txBody>
      </p:sp>
      <p:sp>
        <p:nvSpPr>
          <p:cNvPr id="60" name="Google Shape;60;p14"/>
          <p:cNvSpPr txBox="1"/>
          <p:nvPr>
            <p:ph idx="1" type="subTitle"/>
          </p:nvPr>
        </p:nvSpPr>
        <p:spPr>
          <a:xfrm>
            <a:off x="3051450" y="3030250"/>
            <a:ext cx="4260300" cy="4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Alva Claussen, Alexandra Cortez, Bettie Zhang</a:t>
            </a:r>
            <a:endParaRPr sz="1300">
              <a:latin typeface="Lato"/>
              <a:ea typeface="Lato"/>
              <a:cs typeface="Lato"/>
              <a:sym typeface="Lato"/>
            </a:endParaRPr>
          </a:p>
        </p:txBody>
      </p:sp>
      <p:pic>
        <p:nvPicPr>
          <p:cNvPr id="61" name="Google Shape;61;p14"/>
          <p:cNvPicPr preferRelativeResize="0"/>
          <p:nvPr/>
        </p:nvPicPr>
        <p:blipFill>
          <a:blip r:embed="rId3">
            <a:alphaModFix/>
          </a:blip>
          <a:stretch>
            <a:fillRect/>
          </a:stretch>
        </p:blipFill>
        <p:spPr>
          <a:xfrm>
            <a:off x="1312875" y="1627750"/>
            <a:ext cx="1738585" cy="164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3F3F3"/>
                </a:solidFill>
                <a:latin typeface="Open Sans"/>
                <a:ea typeface="Open Sans"/>
                <a:cs typeface="Open Sans"/>
                <a:sym typeface="Open Sans"/>
              </a:rPr>
              <a:t>Recommendations </a:t>
            </a:r>
            <a:endParaRPr b="1">
              <a:solidFill>
                <a:srgbClr val="F3F3F3"/>
              </a:solidFill>
              <a:latin typeface="Open Sans"/>
              <a:ea typeface="Open Sans"/>
              <a:cs typeface="Open Sans"/>
              <a:sym typeface="Open Sans"/>
            </a:endParaRPr>
          </a:p>
        </p:txBody>
      </p:sp>
      <p:sp>
        <p:nvSpPr>
          <p:cNvPr id="201" name="Google Shape;201;p32"/>
          <p:cNvSpPr txBox="1"/>
          <p:nvPr>
            <p:ph type="title"/>
          </p:nvPr>
        </p:nvSpPr>
        <p:spPr>
          <a:xfrm>
            <a:off x="311700" y="13090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E19"/>
                </a:solidFill>
                <a:latin typeface="Open Sans"/>
                <a:ea typeface="Open Sans"/>
                <a:cs typeface="Open Sans"/>
                <a:sym typeface="Open Sans"/>
              </a:rPr>
              <a:t>04</a:t>
            </a:r>
            <a:endParaRPr b="1">
              <a:solidFill>
                <a:srgbClr val="FF9E19"/>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Recommendations </a:t>
            </a:r>
            <a:r>
              <a:rPr lang="en" sz="2000">
                <a:solidFill>
                  <a:srgbClr val="F3F3F3"/>
                </a:solidFill>
                <a:latin typeface="Lato Light"/>
                <a:ea typeface="Lato Light"/>
                <a:cs typeface="Lato Light"/>
                <a:sym typeface="Lato Light"/>
              </a:rPr>
              <a:t>| Key Features</a:t>
            </a:r>
            <a:endParaRPr sz="2000">
              <a:solidFill>
                <a:srgbClr val="F3F3F3"/>
              </a:solidFill>
              <a:latin typeface="Lato Light"/>
              <a:ea typeface="Lato Light"/>
              <a:cs typeface="Lato Light"/>
              <a:sym typeface="Lato Light"/>
            </a:endParaRPr>
          </a:p>
        </p:txBody>
      </p:sp>
      <p:sp>
        <p:nvSpPr>
          <p:cNvPr id="207" name="Google Shape;207;p33"/>
          <p:cNvSpPr txBox="1"/>
          <p:nvPr>
            <p:ph idx="1" type="body"/>
          </p:nvPr>
        </p:nvSpPr>
        <p:spPr>
          <a:xfrm>
            <a:off x="311700" y="1152475"/>
            <a:ext cx="444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Lato"/>
                <a:ea typeface="Lato"/>
                <a:cs typeface="Lato"/>
                <a:sym typeface="Lato"/>
              </a:rPr>
              <a:t>Criteria </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Mobile </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Well supported </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Practical </a:t>
            </a:r>
            <a:endParaRPr>
              <a:solidFill>
                <a:srgbClr val="F3F3F3"/>
              </a:solidFill>
              <a:latin typeface="Lato"/>
              <a:ea typeface="Lato"/>
              <a:cs typeface="Lato"/>
              <a:sym typeface="Lato"/>
            </a:endParaRPr>
          </a:p>
          <a:p>
            <a:pPr indent="-342900" lvl="0" marL="457200" rtl="0" algn="l">
              <a:spcBef>
                <a:spcPts val="1000"/>
              </a:spcBef>
              <a:spcAft>
                <a:spcPts val="1000"/>
              </a:spcAft>
              <a:buClr>
                <a:srgbClr val="F3F3F3"/>
              </a:buClr>
              <a:buSzPts val="1800"/>
              <a:buFont typeface="Lato"/>
              <a:buChar char="●"/>
            </a:pPr>
            <a:r>
              <a:rPr lang="en">
                <a:solidFill>
                  <a:srgbClr val="F3F3F3"/>
                </a:solidFill>
                <a:latin typeface="Lato"/>
                <a:ea typeface="Lato"/>
                <a:cs typeface="Lato"/>
                <a:sym typeface="Lato"/>
              </a:rPr>
              <a:t>Changing </a:t>
            </a:r>
            <a:endParaRPr>
              <a:solidFill>
                <a:srgbClr val="F3F3F3"/>
              </a:solidFill>
              <a:latin typeface="Lato"/>
              <a:ea typeface="Lato"/>
              <a:cs typeface="Lato"/>
              <a:sym typeface="Lato"/>
            </a:endParaRPr>
          </a:p>
        </p:txBody>
      </p:sp>
      <p:pic>
        <p:nvPicPr>
          <p:cNvPr id="208" name="Google Shape;208;p33"/>
          <p:cNvPicPr preferRelativeResize="0"/>
          <p:nvPr/>
        </p:nvPicPr>
        <p:blipFill>
          <a:blip r:embed="rId3">
            <a:alphaModFix/>
          </a:blip>
          <a:stretch>
            <a:fillRect/>
          </a:stretch>
        </p:blipFill>
        <p:spPr>
          <a:xfrm>
            <a:off x="5075800" y="803138"/>
            <a:ext cx="3820975"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p:nvPr/>
        </p:nvSpPr>
        <p:spPr>
          <a:xfrm>
            <a:off x="1157550" y="317550"/>
            <a:ext cx="6828900" cy="4508400"/>
          </a:xfrm>
          <a:prstGeom prst="rect">
            <a:avLst/>
          </a:prstGeom>
          <a:solidFill>
            <a:srgbClr val="FF9E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34"/>
          <p:cNvPicPr preferRelativeResize="0"/>
          <p:nvPr/>
        </p:nvPicPr>
        <p:blipFill rotWithShape="1">
          <a:blip r:embed="rId3">
            <a:alphaModFix/>
          </a:blip>
          <a:srcRect b="5675" l="5066" r="5110" t="4951"/>
          <a:stretch/>
        </p:blipFill>
        <p:spPr>
          <a:xfrm>
            <a:off x="2110463" y="582575"/>
            <a:ext cx="4923075" cy="39783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p:nvPr/>
        </p:nvSpPr>
        <p:spPr>
          <a:xfrm>
            <a:off x="1157550" y="317550"/>
            <a:ext cx="6828900" cy="4508400"/>
          </a:xfrm>
          <a:prstGeom prst="rect">
            <a:avLst/>
          </a:prstGeom>
          <a:solidFill>
            <a:srgbClr val="FF9E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3553050" y="436050"/>
            <a:ext cx="1908900" cy="479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txBox="1"/>
          <p:nvPr/>
        </p:nvSpPr>
        <p:spPr>
          <a:xfrm>
            <a:off x="3214500" y="487650"/>
            <a:ext cx="25860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Modern Events Lite</a:t>
            </a:r>
            <a:endParaRPr b="1">
              <a:solidFill>
                <a:srgbClr val="FFFFFF"/>
              </a:solidFill>
            </a:endParaRPr>
          </a:p>
          <a:p>
            <a:pPr indent="0" lvl="0" marL="0" rtl="0" algn="ctr">
              <a:spcBef>
                <a:spcPts val="0"/>
              </a:spcBef>
              <a:spcAft>
                <a:spcPts val="0"/>
              </a:spcAft>
              <a:buNone/>
            </a:pPr>
            <a:r>
              <a:t/>
            </a:r>
            <a:endParaRPr b="1">
              <a:solidFill>
                <a:srgbClr val="FFFFFF"/>
              </a:solidFill>
            </a:endParaRPr>
          </a:p>
        </p:txBody>
      </p:sp>
      <p:pic>
        <p:nvPicPr>
          <p:cNvPr id="222" name="Google Shape;222;p35"/>
          <p:cNvPicPr preferRelativeResize="0"/>
          <p:nvPr/>
        </p:nvPicPr>
        <p:blipFill rotWithShape="1">
          <a:blip r:embed="rId3">
            <a:alphaModFix/>
          </a:blip>
          <a:srcRect b="0" l="7609" r="3809" t="9477"/>
          <a:stretch/>
        </p:blipFill>
        <p:spPr>
          <a:xfrm>
            <a:off x="2596550" y="1167013"/>
            <a:ext cx="3950899" cy="2809476"/>
          </a:xfrm>
          <a:prstGeom prst="rect">
            <a:avLst/>
          </a:prstGeom>
          <a:noFill/>
          <a:ln>
            <a:noFill/>
          </a:ln>
        </p:spPr>
      </p:pic>
      <p:sp>
        <p:nvSpPr>
          <p:cNvPr id="223" name="Google Shape;223;p35"/>
          <p:cNvSpPr txBox="1"/>
          <p:nvPr/>
        </p:nvSpPr>
        <p:spPr>
          <a:xfrm rot="-1454888">
            <a:off x="3229668" y="2161300"/>
            <a:ext cx="2230154" cy="553076"/>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FREE</a:t>
            </a:r>
            <a:endParaRPr b="1"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p:nvPr/>
        </p:nvSpPr>
        <p:spPr>
          <a:xfrm>
            <a:off x="1157550" y="317550"/>
            <a:ext cx="6828900" cy="4508400"/>
          </a:xfrm>
          <a:prstGeom prst="rect">
            <a:avLst/>
          </a:prstGeom>
          <a:solidFill>
            <a:srgbClr val="FF9E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p:nvPr/>
        </p:nvSpPr>
        <p:spPr>
          <a:xfrm>
            <a:off x="3553050" y="436050"/>
            <a:ext cx="1908900" cy="479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txBox="1"/>
          <p:nvPr/>
        </p:nvSpPr>
        <p:spPr>
          <a:xfrm>
            <a:off x="3214500" y="487650"/>
            <a:ext cx="25860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Modern Events Pro</a:t>
            </a:r>
            <a:endParaRPr b="1">
              <a:solidFill>
                <a:srgbClr val="FFFFFF"/>
              </a:solidFill>
            </a:endParaRPr>
          </a:p>
          <a:p>
            <a:pPr indent="0" lvl="0" marL="0" rtl="0" algn="ctr">
              <a:spcBef>
                <a:spcPts val="0"/>
              </a:spcBef>
              <a:spcAft>
                <a:spcPts val="0"/>
              </a:spcAft>
              <a:buNone/>
            </a:pPr>
            <a:r>
              <a:t/>
            </a:r>
            <a:endParaRPr b="1">
              <a:solidFill>
                <a:srgbClr val="FFFFFF"/>
              </a:solidFill>
            </a:endParaRPr>
          </a:p>
        </p:txBody>
      </p:sp>
      <p:pic>
        <p:nvPicPr>
          <p:cNvPr id="231" name="Google Shape;231;p36"/>
          <p:cNvPicPr preferRelativeResize="0"/>
          <p:nvPr/>
        </p:nvPicPr>
        <p:blipFill>
          <a:blip r:embed="rId3">
            <a:alphaModFix/>
          </a:blip>
          <a:stretch>
            <a:fillRect/>
          </a:stretch>
        </p:blipFill>
        <p:spPr>
          <a:xfrm>
            <a:off x="2802873" y="1196888"/>
            <a:ext cx="3538250" cy="3394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p:nvPr/>
        </p:nvSpPr>
        <p:spPr>
          <a:xfrm>
            <a:off x="1157550" y="317550"/>
            <a:ext cx="6828900" cy="4508400"/>
          </a:xfrm>
          <a:prstGeom prst="rect">
            <a:avLst/>
          </a:prstGeom>
          <a:solidFill>
            <a:srgbClr val="FF9E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7"/>
          <p:cNvSpPr/>
          <p:nvPr/>
        </p:nvSpPr>
        <p:spPr>
          <a:xfrm>
            <a:off x="3620200" y="423150"/>
            <a:ext cx="1908900" cy="479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7"/>
          <p:cNvSpPr txBox="1"/>
          <p:nvPr/>
        </p:nvSpPr>
        <p:spPr>
          <a:xfrm>
            <a:off x="3356900" y="460750"/>
            <a:ext cx="25860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Time.ly Journey</a:t>
            </a:r>
            <a:endParaRPr b="1">
              <a:solidFill>
                <a:srgbClr val="FFFFFF"/>
              </a:solidFill>
            </a:endParaRPr>
          </a:p>
          <a:p>
            <a:pPr indent="0" lvl="0" marL="0" rtl="0" algn="ctr">
              <a:spcBef>
                <a:spcPts val="0"/>
              </a:spcBef>
              <a:spcAft>
                <a:spcPts val="0"/>
              </a:spcAft>
              <a:buNone/>
            </a:pPr>
            <a:r>
              <a:t/>
            </a:r>
            <a:endParaRPr b="1">
              <a:solidFill>
                <a:srgbClr val="FFFFFF"/>
              </a:solidFill>
            </a:endParaRPr>
          </a:p>
          <a:p>
            <a:pPr indent="0" lvl="0" marL="0" rtl="0" algn="ctr">
              <a:spcBef>
                <a:spcPts val="0"/>
              </a:spcBef>
              <a:spcAft>
                <a:spcPts val="0"/>
              </a:spcAft>
              <a:buNone/>
            </a:pPr>
            <a:r>
              <a:t/>
            </a:r>
            <a:endParaRPr b="1">
              <a:solidFill>
                <a:srgbClr val="FFFFFF"/>
              </a:solidFill>
            </a:endParaRPr>
          </a:p>
        </p:txBody>
      </p:sp>
      <p:pic>
        <p:nvPicPr>
          <p:cNvPr id="239" name="Google Shape;239;p37"/>
          <p:cNvPicPr preferRelativeResize="0"/>
          <p:nvPr/>
        </p:nvPicPr>
        <p:blipFill rotWithShape="1">
          <a:blip r:embed="rId3">
            <a:alphaModFix/>
          </a:blip>
          <a:srcRect b="0" l="4752" r="2612" t="0"/>
          <a:stretch/>
        </p:blipFill>
        <p:spPr>
          <a:xfrm>
            <a:off x="2438075" y="978750"/>
            <a:ext cx="4423673" cy="36073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p:nvPr/>
        </p:nvSpPr>
        <p:spPr>
          <a:xfrm>
            <a:off x="1157550" y="317550"/>
            <a:ext cx="6828900" cy="4508400"/>
          </a:xfrm>
          <a:prstGeom prst="rect">
            <a:avLst/>
          </a:prstGeom>
          <a:solidFill>
            <a:srgbClr val="FF9E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8"/>
          <p:cNvPicPr preferRelativeResize="0"/>
          <p:nvPr/>
        </p:nvPicPr>
        <p:blipFill rotWithShape="1">
          <a:blip r:embed="rId3">
            <a:alphaModFix/>
          </a:blip>
          <a:srcRect b="5038" l="2987" r="3062" t="5307"/>
          <a:stretch/>
        </p:blipFill>
        <p:spPr>
          <a:xfrm>
            <a:off x="1796000" y="1090750"/>
            <a:ext cx="5547825" cy="2971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p:nvPr/>
        </p:nvSpPr>
        <p:spPr>
          <a:xfrm>
            <a:off x="1157550" y="317550"/>
            <a:ext cx="6828900" cy="4508400"/>
          </a:xfrm>
          <a:prstGeom prst="rect">
            <a:avLst/>
          </a:prstGeom>
          <a:solidFill>
            <a:srgbClr val="FF9E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9"/>
          <p:cNvPicPr preferRelativeResize="0"/>
          <p:nvPr/>
        </p:nvPicPr>
        <p:blipFill rotWithShape="1">
          <a:blip r:embed="rId3">
            <a:alphaModFix/>
          </a:blip>
          <a:srcRect b="30284" l="8404" r="9121" t="18619"/>
          <a:stretch/>
        </p:blipFill>
        <p:spPr>
          <a:xfrm>
            <a:off x="1303562" y="992025"/>
            <a:ext cx="6536874" cy="3159452"/>
          </a:xfrm>
          <a:prstGeom prst="rect">
            <a:avLst/>
          </a:prstGeom>
          <a:noFill/>
          <a:ln>
            <a:noFill/>
          </a:ln>
        </p:spPr>
      </p:pic>
      <p:sp>
        <p:nvSpPr>
          <p:cNvPr id="252" name="Google Shape;252;p39"/>
          <p:cNvSpPr/>
          <p:nvPr/>
        </p:nvSpPr>
        <p:spPr>
          <a:xfrm>
            <a:off x="3620200" y="423150"/>
            <a:ext cx="1908900" cy="479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txBox="1"/>
          <p:nvPr/>
        </p:nvSpPr>
        <p:spPr>
          <a:xfrm>
            <a:off x="3356900" y="460750"/>
            <a:ext cx="25860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heyMarket</a:t>
            </a:r>
            <a:endParaRPr b="1">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p:nvPr/>
        </p:nvSpPr>
        <p:spPr>
          <a:xfrm>
            <a:off x="1157550" y="317550"/>
            <a:ext cx="6828900" cy="4508400"/>
          </a:xfrm>
          <a:prstGeom prst="rect">
            <a:avLst/>
          </a:prstGeom>
          <a:solidFill>
            <a:srgbClr val="FF9E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0"/>
          <p:cNvSpPr/>
          <p:nvPr/>
        </p:nvSpPr>
        <p:spPr>
          <a:xfrm>
            <a:off x="3620200" y="423150"/>
            <a:ext cx="1908900" cy="479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txBox="1"/>
          <p:nvPr/>
        </p:nvSpPr>
        <p:spPr>
          <a:xfrm>
            <a:off x="3356900" y="460750"/>
            <a:ext cx="25860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SendHub</a:t>
            </a:r>
            <a:endParaRPr b="1">
              <a:solidFill>
                <a:srgbClr val="FFFFFF"/>
              </a:solidFill>
            </a:endParaRPr>
          </a:p>
        </p:txBody>
      </p:sp>
      <p:pic>
        <p:nvPicPr>
          <p:cNvPr id="261" name="Google Shape;261;p40"/>
          <p:cNvPicPr preferRelativeResize="0"/>
          <p:nvPr/>
        </p:nvPicPr>
        <p:blipFill rotWithShape="1">
          <a:blip r:embed="rId3">
            <a:alphaModFix/>
          </a:blip>
          <a:srcRect b="10441" l="5863" r="765" t="5960"/>
          <a:stretch/>
        </p:blipFill>
        <p:spPr>
          <a:xfrm>
            <a:off x="1199375" y="1115713"/>
            <a:ext cx="6745250" cy="2912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p:nvPr/>
        </p:nvSpPr>
        <p:spPr>
          <a:xfrm>
            <a:off x="1157550" y="317550"/>
            <a:ext cx="6828900" cy="4508400"/>
          </a:xfrm>
          <a:prstGeom prst="rect">
            <a:avLst/>
          </a:prstGeom>
          <a:solidFill>
            <a:srgbClr val="FF9E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3620200" y="423150"/>
            <a:ext cx="1908900" cy="479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txBox="1"/>
          <p:nvPr/>
        </p:nvSpPr>
        <p:spPr>
          <a:xfrm>
            <a:off x="3356900" y="460750"/>
            <a:ext cx="25860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Simple Text </a:t>
            </a:r>
            <a:endParaRPr b="1">
              <a:solidFill>
                <a:srgbClr val="FFFFFF"/>
              </a:solidFill>
            </a:endParaRPr>
          </a:p>
          <a:p>
            <a:pPr indent="0" lvl="0" marL="0" rtl="0" algn="ctr">
              <a:spcBef>
                <a:spcPts val="0"/>
              </a:spcBef>
              <a:spcAft>
                <a:spcPts val="0"/>
              </a:spcAft>
              <a:buNone/>
            </a:pPr>
            <a:r>
              <a:t/>
            </a:r>
            <a:endParaRPr b="1">
              <a:solidFill>
                <a:srgbClr val="FFFFFF"/>
              </a:solidFill>
            </a:endParaRPr>
          </a:p>
        </p:txBody>
      </p:sp>
      <p:pic>
        <p:nvPicPr>
          <p:cNvPr id="269" name="Google Shape;269;p41"/>
          <p:cNvPicPr preferRelativeResize="0"/>
          <p:nvPr/>
        </p:nvPicPr>
        <p:blipFill>
          <a:blip r:embed="rId3">
            <a:alphaModFix/>
          </a:blip>
          <a:stretch>
            <a:fillRect/>
          </a:stretch>
        </p:blipFill>
        <p:spPr>
          <a:xfrm>
            <a:off x="2645200" y="1038238"/>
            <a:ext cx="4009399" cy="3676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3F3F3"/>
                </a:solidFill>
                <a:latin typeface="Open Sans"/>
                <a:ea typeface="Open Sans"/>
                <a:cs typeface="Open Sans"/>
                <a:sym typeface="Open Sans"/>
              </a:rPr>
              <a:t>Project background</a:t>
            </a:r>
            <a:endParaRPr b="1">
              <a:solidFill>
                <a:srgbClr val="F3F3F3"/>
              </a:solidFill>
              <a:latin typeface="Open Sans"/>
              <a:ea typeface="Open Sans"/>
              <a:cs typeface="Open Sans"/>
              <a:sym typeface="Open Sans"/>
            </a:endParaRPr>
          </a:p>
        </p:txBody>
      </p:sp>
      <p:sp>
        <p:nvSpPr>
          <p:cNvPr id="67" name="Google Shape;67;p15"/>
          <p:cNvSpPr txBox="1"/>
          <p:nvPr>
            <p:ph type="title"/>
          </p:nvPr>
        </p:nvSpPr>
        <p:spPr>
          <a:xfrm>
            <a:off x="311700" y="13090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E19"/>
                </a:solidFill>
                <a:latin typeface="Open Sans"/>
                <a:ea typeface="Open Sans"/>
                <a:cs typeface="Open Sans"/>
                <a:sym typeface="Open Sans"/>
              </a:rPr>
              <a:t>01</a:t>
            </a:r>
            <a:endParaRPr b="1">
              <a:solidFill>
                <a:srgbClr val="FF9E19"/>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3F3F3"/>
                </a:solidFill>
                <a:latin typeface="Open Sans"/>
                <a:ea typeface="Open Sans"/>
                <a:cs typeface="Open Sans"/>
                <a:sym typeface="Open Sans"/>
              </a:rPr>
              <a:t>Next Steps &amp; </a:t>
            </a:r>
            <a:r>
              <a:rPr b="1" lang="en">
                <a:solidFill>
                  <a:srgbClr val="F3F3F3"/>
                </a:solidFill>
                <a:latin typeface="Open Sans"/>
                <a:ea typeface="Open Sans"/>
                <a:cs typeface="Open Sans"/>
                <a:sym typeface="Open Sans"/>
              </a:rPr>
              <a:t>Sustainability</a:t>
            </a:r>
            <a:endParaRPr b="1">
              <a:solidFill>
                <a:srgbClr val="F3F3F3"/>
              </a:solidFill>
              <a:latin typeface="Open Sans"/>
              <a:ea typeface="Open Sans"/>
              <a:cs typeface="Open Sans"/>
              <a:sym typeface="Open Sans"/>
            </a:endParaRPr>
          </a:p>
        </p:txBody>
      </p:sp>
      <p:sp>
        <p:nvSpPr>
          <p:cNvPr id="275" name="Google Shape;275;p42"/>
          <p:cNvSpPr txBox="1"/>
          <p:nvPr>
            <p:ph type="title"/>
          </p:nvPr>
        </p:nvSpPr>
        <p:spPr>
          <a:xfrm>
            <a:off x="311700" y="13090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E19"/>
                </a:solidFill>
                <a:latin typeface="Open Sans"/>
                <a:ea typeface="Open Sans"/>
                <a:cs typeface="Open Sans"/>
                <a:sym typeface="Open Sans"/>
              </a:rPr>
              <a:t>05</a:t>
            </a:r>
            <a:endParaRPr b="1">
              <a:solidFill>
                <a:srgbClr val="FF9E19"/>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Next Steps </a:t>
            </a:r>
            <a:r>
              <a:rPr lang="en" sz="2000">
                <a:solidFill>
                  <a:srgbClr val="F3F3F3"/>
                </a:solidFill>
                <a:latin typeface="Lato Light"/>
                <a:ea typeface="Lato Light"/>
                <a:cs typeface="Lato Light"/>
                <a:sym typeface="Lato Light"/>
              </a:rPr>
              <a:t>| Calendar </a:t>
            </a:r>
            <a:endParaRPr sz="2000">
              <a:solidFill>
                <a:srgbClr val="F3F3F3"/>
              </a:solidFill>
              <a:latin typeface="Lato Light"/>
              <a:ea typeface="Lato Light"/>
              <a:cs typeface="Lato Light"/>
              <a:sym typeface="Lato Light"/>
            </a:endParaRPr>
          </a:p>
        </p:txBody>
      </p:sp>
      <p:sp>
        <p:nvSpPr>
          <p:cNvPr id="281" name="Google Shape;28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Lato"/>
              <a:buAutoNum type="arabicPeriod"/>
            </a:pPr>
            <a:r>
              <a:rPr lang="en">
                <a:solidFill>
                  <a:srgbClr val="F3F3F3"/>
                </a:solidFill>
                <a:latin typeface="Lato"/>
                <a:ea typeface="Lato"/>
                <a:cs typeface="Lato"/>
                <a:sym typeface="Lato"/>
              </a:rPr>
              <a:t>Poll staff about features </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AutoNum type="arabicPeriod"/>
            </a:pPr>
            <a:r>
              <a:rPr lang="en">
                <a:solidFill>
                  <a:srgbClr val="F3F3F3"/>
                </a:solidFill>
                <a:latin typeface="Lato"/>
                <a:ea typeface="Lato"/>
                <a:cs typeface="Lato"/>
                <a:sym typeface="Lato"/>
              </a:rPr>
              <a:t>Look at demos </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AutoNum type="arabicPeriod"/>
            </a:pPr>
            <a:r>
              <a:rPr lang="en">
                <a:solidFill>
                  <a:srgbClr val="F3F3F3"/>
                </a:solidFill>
                <a:latin typeface="Lato"/>
                <a:ea typeface="Lato"/>
                <a:cs typeface="Lato"/>
                <a:sym typeface="Lato"/>
              </a:rPr>
              <a:t>Try the free version of Modern Events and decide if it is enough </a:t>
            </a:r>
            <a:endParaRPr>
              <a:solidFill>
                <a:srgbClr val="F3F3F3"/>
              </a:solidFill>
              <a:latin typeface="Lato"/>
              <a:ea typeface="Lato"/>
              <a:cs typeface="Lato"/>
              <a:sym typeface="Lato"/>
            </a:endParaRPr>
          </a:p>
          <a:p>
            <a:pPr indent="-342900" lvl="0" marL="457200" rtl="0" algn="l">
              <a:spcBef>
                <a:spcPts val="1000"/>
              </a:spcBef>
              <a:spcAft>
                <a:spcPts val="1000"/>
              </a:spcAft>
              <a:buClr>
                <a:srgbClr val="F3F3F3"/>
              </a:buClr>
              <a:buSzPts val="1800"/>
              <a:buFont typeface="Lato"/>
              <a:buAutoNum type="arabicPeriod"/>
            </a:pPr>
            <a:r>
              <a:rPr lang="en">
                <a:solidFill>
                  <a:srgbClr val="F3F3F3"/>
                </a:solidFill>
                <a:latin typeface="Lato"/>
                <a:ea typeface="Lato"/>
                <a:cs typeface="Lato"/>
                <a:sym typeface="Lato"/>
              </a:rPr>
              <a:t>If not try Modern Events Pro or Time.ly</a:t>
            </a:r>
            <a:endParaRPr>
              <a:solidFill>
                <a:srgbClr val="F3F3F3"/>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Next Steps </a:t>
            </a:r>
            <a:r>
              <a:rPr lang="en" sz="2000">
                <a:solidFill>
                  <a:srgbClr val="F3F3F3"/>
                </a:solidFill>
                <a:latin typeface="Lato Light"/>
                <a:ea typeface="Lato Light"/>
                <a:cs typeface="Lato Light"/>
                <a:sym typeface="Lato Light"/>
              </a:rPr>
              <a:t>| Messaging Communication</a:t>
            </a:r>
            <a:endParaRPr sz="2000">
              <a:solidFill>
                <a:srgbClr val="F3F3F3"/>
              </a:solidFill>
              <a:latin typeface="Lato Light"/>
              <a:ea typeface="Lato Light"/>
              <a:cs typeface="Lato Light"/>
              <a:sym typeface="Lato Light"/>
            </a:endParaRPr>
          </a:p>
        </p:txBody>
      </p:sp>
      <p:sp>
        <p:nvSpPr>
          <p:cNvPr id="287" name="Google Shape;28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Lato"/>
              <a:buChar char="●"/>
            </a:pPr>
            <a:r>
              <a:rPr lang="en">
                <a:solidFill>
                  <a:srgbClr val="F3F3F3"/>
                </a:solidFill>
                <a:latin typeface="Lato"/>
                <a:ea typeface="Lato"/>
                <a:cs typeface="Lato"/>
                <a:sym typeface="Lato"/>
              </a:rPr>
              <a:t>Poll employees </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Request a demo</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Decide if you want a free trial </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Evaluate pricing </a:t>
            </a:r>
            <a:endParaRPr>
              <a:solidFill>
                <a:srgbClr val="F3F3F3"/>
              </a:solidFill>
              <a:latin typeface="Lato"/>
              <a:ea typeface="Lato"/>
              <a:cs typeface="Lato"/>
              <a:sym typeface="Lato"/>
            </a:endParaRPr>
          </a:p>
          <a:p>
            <a:pPr indent="-342900" lvl="0" marL="457200" rtl="0" algn="l">
              <a:spcBef>
                <a:spcPts val="1000"/>
              </a:spcBef>
              <a:spcAft>
                <a:spcPts val="1000"/>
              </a:spcAft>
              <a:buClr>
                <a:srgbClr val="F3F3F3"/>
              </a:buClr>
              <a:buSzPts val="1800"/>
              <a:buFont typeface="Lato"/>
              <a:buChar char="●"/>
            </a:pPr>
            <a:r>
              <a:rPr lang="en">
                <a:solidFill>
                  <a:srgbClr val="F3F3F3"/>
                </a:solidFill>
                <a:latin typeface="Lato"/>
                <a:ea typeface="Lato"/>
                <a:cs typeface="Lato"/>
                <a:sym typeface="Lato"/>
              </a:rPr>
              <a:t>Pick a plan </a:t>
            </a:r>
            <a:endParaRPr>
              <a:solidFill>
                <a:srgbClr val="F3F3F3"/>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Sustainability</a:t>
            </a:r>
            <a:r>
              <a:rPr b="1" lang="en" sz="2000">
                <a:solidFill>
                  <a:srgbClr val="FF9E19"/>
                </a:solidFill>
                <a:latin typeface="Lato"/>
                <a:ea typeface="Lato"/>
                <a:cs typeface="Lato"/>
                <a:sym typeface="Lato"/>
              </a:rPr>
              <a:t> </a:t>
            </a:r>
            <a:endParaRPr sz="2000">
              <a:solidFill>
                <a:srgbClr val="F3F3F3"/>
              </a:solidFill>
              <a:latin typeface="Lato Light"/>
              <a:ea typeface="Lato Light"/>
              <a:cs typeface="Lato Light"/>
              <a:sym typeface="Lato Light"/>
            </a:endParaRPr>
          </a:p>
        </p:txBody>
      </p:sp>
      <p:sp>
        <p:nvSpPr>
          <p:cNvPr id="293" name="Google Shape;293;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Lato"/>
              <a:buChar char="●"/>
            </a:pPr>
            <a:r>
              <a:rPr lang="en">
                <a:solidFill>
                  <a:srgbClr val="F3F3F3"/>
                </a:solidFill>
                <a:latin typeface="Lato"/>
                <a:ea typeface="Lato"/>
                <a:cs typeface="Lato"/>
                <a:sym typeface="Lato"/>
              </a:rPr>
              <a:t>Keep doing what you are doing</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Keep evaluating staff and patron needs </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Keep Chelsea &amp; Zak in charge of this project</a:t>
            </a:r>
            <a:endParaRPr>
              <a:solidFill>
                <a:srgbClr val="F3F3F3"/>
              </a:solidFill>
              <a:latin typeface="Lato"/>
              <a:ea typeface="Lato"/>
              <a:cs typeface="Lato"/>
              <a:sym typeface="Lato"/>
            </a:endParaRPr>
          </a:p>
          <a:p>
            <a:pPr indent="0" lvl="0" marL="457200" rtl="0" algn="l">
              <a:spcBef>
                <a:spcPts val="1000"/>
              </a:spcBef>
              <a:spcAft>
                <a:spcPts val="1000"/>
              </a:spcAft>
              <a:buNone/>
            </a:pPr>
            <a:r>
              <a:t/>
            </a:r>
            <a:endParaRPr>
              <a:solidFill>
                <a:srgbClr val="F3F3F3"/>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ctrTitle"/>
          </p:nvPr>
        </p:nvSpPr>
        <p:spPr>
          <a:xfrm>
            <a:off x="1659450" y="2023525"/>
            <a:ext cx="4807200" cy="139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rgbClr val="F3F3F3"/>
                </a:solidFill>
                <a:latin typeface="Lato Black"/>
                <a:ea typeface="Lato Black"/>
                <a:cs typeface="Lato Black"/>
                <a:sym typeface="Lato Black"/>
              </a:rPr>
              <a:t>Thank you</a:t>
            </a:r>
            <a:endParaRPr sz="4400">
              <a:solidFill>
                <a:srgbClr val="F3F3F3"/>
              </a:solidFill>
              <a:latin typeface="Lato Black"/>
              <a:ea typeface="Lato Black"/>
              <a:cs typeface="Lato Black"/>
              <a:sym typeface="Lato Black"/>
            </a:endParaRPr>
          </a:p>
          <a:p>
            <a:pPr indent="0" lvl="0" marL="0" rtl="0" algn="ctr">
              <a:spcBef>
                <a:spcPts val="0"/>
              </a:spcBef>
              <a:spcAft>
                <a:spcPts val="0"/>
              </a:spcAft>
              <a:buNone/>
            </a:pPr>
            <a:r>
              <a:rPr lang="en" sz="4400">
                <a:solidFill>
                  <a:srgbClr val="F3F3F3"/>
                </a:solidFill>
                <a:latin typeface="Lato Light"/>
                <a:ea typeface="Lato Light"/>
                <a:cs typeface="Lato Light"/>
                <a:sym typeface="Lato Light"/>
              </a:rPr>
              <a:t>Questions?</a:t>
            </a:r>
            <a:endParaRPr sz="5600">
              <a:solidFill>
                <a:srgbClr val="F3F3F3"/>
              </a:solidFill>
              <a:latin typeface="Lato Light"/>
              <a:ea typeface="Lato Light"/>
              <a:cs typeface="Lato Light"/>
              <a:sym typeface="Lato Light"/>
            </a:endParaRPr>
          </a:p>
        </p:txBody>
      </p:sp>
      <p:pic>
        <p:nvPicPr>
          <p:cNvPr id="299" name="Google Shape;299;p46"/>
          <p:cNvPicPr preferRelativeResize="0"/>
          <p:nvPr/>
        </p:nvPicPr>
        <p:blipFill>
          <a:blip r:embed="rId3">
            <a:alphaModFix/>
          </a:blip>
          <a:stretch>
            <a:fillRect/>
          </a:stretch>
        </p:blipFill>
        <p:spPr>
          <a:xfrm>
            <a:off x="6243650" y="50800"/>
            <a:ext cx="2523647" cy="3365025"/>
          </a:xfrm>
          <a:prstGeom prst="flowChartManualOperation">
            <a:avLst/>
          </a:prstGeom>
          <a:noFill/>
          <a:ln>
            <a:noFill/>
          </a:ln>
        </p:spPr>
      </p:pic>
      <p:pic>
        <p:nvPicPr>
          <p:cNvPr id="300" name="Google Shape;300;p46"/>
          <p:cNvPicPr preferRelativeResize="0"/>
          <p:nvPr/>
        </p:nvPicPr>
        <p:blipFill>
          <a:blip r:embed="rId3">
            <a:alphaModFix/>
          </a:blip>
          <a:stretch>
            <a:fillRect/>
          </a:stretch>
        </p:blipFill>
        <p:spPr>
          <a:xfrm>
            <a:off x="6721950" y="3537975"/>
            <a:ext cx="1471800" cy="13923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Project background </a:t>
            </a:r>
            <a:r>
              <a:rPr lang="en" sz="2000">
                <a:solidFill>
                  <a:srgbClr val="F3F3F3"/>
                </a:solidFill>
                <a:latin typeface="Lato Light"/>
                <a:ea typeface="Lato Light"/>
                <a:cs typeface="Lato Light"/>
                <a:sym typeface="Lato Light"/>
              </a:rPr>
              <a:t>| </a:t>
            </a:r>
            <a:r>
              <a:rPr lang="en" sz="2000">
                <a:solidFill>
                  <a:srgbClr val="F3F3F3"/>
                </a:solidFill>
                <a:latin typeface="Lato Light"/>
                <a:ea typeface="Lato Light"/>
                <a:cs typeface="Lato Light"/>
                <a:sym typeface="Lato Light"/>
              </a:rPr>
              <a:t>Who is Brilliant Detroit?</a:t>
            </a:r>
            <a:endParaRPr sz="2000">
              <a:solidFill>
                <a:srgbClr val="F3F3F3"/>
              </a:solidFill>
              <a:latin typeface="Lato Light"/>
              <a:ea typeface="Lato Light"/>
              <a:cs typeface="Lato Light"/>
              <a:sym typeface="Lato Light"/>
            </a:endParaRPr>
          </a:p>
        </p:txBody>
      </p:sp>
      <p:sp>
        <p:nvSpPr>
          <p:cNvPr id="73" name="Google Shape;73;p16"/>
          <p:cNvSpPr txBox="1"/>
          <p:nvPr>
            <p:ph idx="1" type="body"/>
          </p:nvPr>
        </p:nvSpPr>
        <p:spPr>
          <a:xfrm>
            <a:off x="4572000" y="1597525"/>
            <a:ext cx="3877800" cy="2529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i="1" lang="en" sz="1600">
                <a:solidFill>
                  <a:srgbClr val="F3F3F3"/>
                </a:solidFill>
                <a:latin typeface="Lato Light"/>
                <a:ea typeface="Lato Light"/>
                <a:cs typeface="Lato Light"/>
                <a:sym typeface="Lato Light"/>
              </a:rPr>
              <a:t>“Dedicated to building kid success families and neighborhoods where families with children 0-8 have what they need to be school-ready, healthy, and stable.”</a:t>
            </a:r>
            <a:endParaRPr i="1" sz="1600">
              <a:solidFill>
                <a:srgbClr val="F3F3F3"/>
              </a:solidFill>
              <a:latin typeface="Lato Light"/>
              <a:ea typeface="Lato Light"/>
              <a:cs typeface="Lato Light"/>
              <a:sym typeface="Lato Light"/>
            </a:endParaRPr>
          </a:p>
        </p:txBody>
      </p:sp>
      <p:pic>
        <p:nvPicPr>
          <p:cNvPr id="74" name="Google Shape;74;p16"/>
          <p:cNvPicPr preferRelativeResize="0"/>
          <p:nvPr/>
        </p:nvPicPr>
        <p:blipFill rotWithShape="1">
          <a:blip r:embed="rId3">
            <a:alphaModFix/>
          </a:blip>
          <a:srcRect b="0" l="5423" r="11138" t="0"/>
          <a:stretch/>
        </p:blipFill>
        <p:spPr>
          <a:xfrm>
            <a:off x="311700" y="1597525"/>
            <a:ext cx="4026900" cy="2529900"/>
          </a:xfrm>
          <a:prstGeom prst="roundRect">
            <a:avLst>
              <a:gd fmla="val 2561"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Project background </a:t>
            </a:r>
            <a:r>
              <a:rPr lang="en" sz="2000">
                <a:solidFill>
                  <a:srgbClr val="F3F3F3"/>
                </a:solidFill>
                <a:latin typeface="Lato Light"/>
                <a:ea typeface="Lato Light"/>
                <a:cs typeface="Lato Light"/>
                <a:sym typeface="Lato Light"/>
              </a:rPr>
              <a:t>| </a:t>
            </a:r>
            <a:r>
              <a:rPr lang="en" sz="2000">
                <a:solidFill>
                  <a:srgbClr val="F3F3F3"/>
                </a:solidFill>
                <a:latin typeface="Lato Light"/>
                <a:ea typeface="Lato Light"/>
                <a:cs typeface="Lato Light"/>
                <a:sym typeface="Lato Light"/>
              </a:rPr>
              <a:t>Who is Brilliant Detroit?</a:t>
            </a:r>
            <a:endParaRPr sz="2000">
              <a:solidFill>
                <a:srgbClr val="F3F3F3"/>
              </a:solidFill>
              <a:latin typeface="Lato Light"/>
              <a:ea typeface="Lato Light"/>
              <a:cs typeface="Lato Light"/>
              <a:sym typeface="Lato Light"/>
            </a:endParaRPr>
          </a:p>
        </p:txBody>
      </p:sp>
      <p:pic>
        <p:nvPicPr>
          <p:cNvPr id="80" name="Google Shape;80;p17"/>
          <p:cNvPicPr preferRelativeResize="0"/>
          <p:nvPr/>
        </p:nvPicPr>
        <p:blipFill>
          <a:blip r:embed="rId3">
            <a:alphaModFix/>
          </a:blip>
          <a:stretch>
            <a:fillRect/>
          </a:stretch>
        </p:blipFill>
        <p:spPr>
          <a:xfrm>
            <a:off x="395700" y="2663688"/>
            <a:ext cx="8352600" cy="393975"/>
          </a:xfrm>
          <a:prstGeom prst="rect">
            <a:avLst/>
          </a:prstGeom>
          <a:noFill/>
          <a:ln>
            <a:noFill/>
          </a:ln>
        </p:spPr>
      </p:pic>
      <p:grpSp>
        <p:nvGrpSpPr>
          <p:cNvPr id="81" name="Google Shape;81;p17"/>
          <p:cNvGrpSpPr/>
          <p:nvPr/>
        </p:nvGrpSpPr>
        <p:grpSpPr>
          <a:xfrm>
            <a:off x="641000" y="1147263"/>
            <a:ext cx="1829600" cy="711000"/>
            <a:chOff x="120700" y="1152475"/>
            <a:chExt cx="1829600" cy="711000"/>
          </a:xfrm>
        </p:grpSpPr>
        <p:pic>
          <p:nvPicPr>
            <p:cNvPr id="82" name="Google Shape;82;p17"/>
            <p:cNvPicPr preferRelativeResize="0"/>
            <p:nvPr/>
          </p:nvPicPr>
          <p:blipFill rotWithShape="1">
            <a:blip r:embed="rId4">
              <a:alphaModFix/>
            </a:blip>
            <a:srcRect b="20909" l="5132" r="4345" t="6135"/>
            <a:stretch/>
          </p:blipFill>
          <p:spPr>
            <a:xfrm>
              <a:off x="120700" y="1152475"/>
              <a:ext cx="713100" cy="711000"/>
            </a:xfrm>
            <a:prstGeom prst="ellipse">
              <a:avLst/>
            </a:prstGeom>
            <a:noFill/>
            <a:ln cap="flat" cmpd="sng" w="28575">
              <a:solidFill>
                <a:schemeClr val="lt1"/>
              </a:solidFill>
              <a:prstDash val="solid"/>
              <a:round/>
              <a:headEnd len="sm" w="sm" type="none"/>
              <a:tailEnd len="sm" w="sm" type="none"/>
            </a:ln>
          </p:spPr>
        </p:pic>
        <p:pic>
          <p:nvPicPr>
            <p:cNvPr id="83" name="Google Shape;83;p17"/>
            <p:cNvPicPr preferRelativeResize="0"/>
            <p:nvPr/>
          </p:nvPicPr>
          <p:blipFill rotWithShape="1">
            <a:blip r:embed="rId5">
              <a:alphaModFix/>
            </a:blip>
            <a:srcRect b="21858" l="9042" r="5647" t="7309"/>
            <a:stretch/>
          </p:blipFill>
          <p:spPr>
            <a:xfrm>
              <a:off x="681400" y="1156225"/>
              <a:ext cx="713100" cy="703500"/>
            </a:xfrm>
            <a:prstGeom prst="ellipse">
              <a:avLst/>
            </a:prstGeom>
            <a:noFill/>
            <a:ln cap="flat" cmpd="sng" w="28575">
              <a:solidFill>
                <a:schemeClr val="lt1"/>
              </a:solidFill>
              <a:prstDash val="solid"/>
              <a:round/>
              <a:headEnd len="sm" w="sm" type="none"/>
              <a:tailEnd len="sm" w="sm" type="none"/>
            </a:ln>
          </p:spPr>
        </p:pic>
        <p:pic>
          <p:nvPicPr>
            <p:cNvPr id="84" name="Google Shape;84;p17"/>
            <p:cNvPicPr preferRelativeResize="0"/>
            <p:nvPr/>
          </p:nvPicPr>
          <p:blipFill rotWithShape="1">
            <a:blip r:embed="rId6">
              <a:alphaModFix/>
            </a:blip>
            <a:srcRect b="22632" l="11519" r="10276" t="4358"/>
            <a:stretch/>
          </p:blipFill>
          <p:spPr>
            <a:xfrm>
              <a:off x="1254900" y="1156225"/>
              <a:ext cx="695400" cy="703500"/>
            </a:xfrm>
            <a:prstGeom prst="ellipse">
              <a:avLst/>
            </a:prstGeom>
            <a:noFill/>
            <a:ln cap="flat" cmpd="sng" w="28575">
              <a:solidFill>
                <a:schemeClr val="lt1"/>
              </a:solidFill>
              <a:prstDash val="solid"/>
              <a:round/>
              <a:headEnd len="sm" w="sm" type="none"/>
              <a:tailEnd len="sm" w="sm" type="none"/>
            </a:ln>
          </p:spPr>
        </p:pic>
      </p:grpSp>
      <p:sp>
        <p:nvSpPr>
          <p:cNvPr id="85" name="Google Shape;85;p17"/>
          <p:cNvSpPr txBox="1"/>
          <p:nvPr/>
        </p:nvSpPr>
        <p:spPr>
          <a:xfrm>
            <a:off x="93900" y="1858263"/>
            <a:ext cx="29238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Co-founders Carolyn &amp; Jim Bellinson and Cindy Eggleton meet.</a:t>
            </a:r>
            <a:endParaRPr>
              <a:solidFill>
                <a:srgbClr val="FFFFFF"/>
              </a:solidFill>
              <a:latin typeface="Lato"/>
              <a:ea typeface="Lato"/>
              <a:cs typeface="Lato"/>
              <a:sym typeface="Lato"/>
            </a:endParaRPr>
          </a:p>
        </p:txBody>
      </p:sp>
      <p:sp>
        <p:nvSpPr>
          <p:cNvPr id="86" name="Google Shape;86;p17"/>
          <p:cNvSpPr txBox="1"/>
          <p:nvPr/>
        </p:nvSpPr>
        <p:spPr>
          <a:xfrm>
            <a:off x="2090250" y="3298537"/>
            <a:ext cx="27693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Becomes a formal nonprofit and launches Cody Rouge home.</a:t>
            </a:r>
            <a:endParaRPr>
              <a:solidFill>
                <a:srgbClr val="FFFFFF"/>
              </a:solidFill>
              <a:latin typeface="Lato"/>
              <a:ea typeface="Lato"/>
              <a:cs typeface="Lato"/>
              <a:sym typeface="Lato"/>
            </a:endParaRPr>
          </a:p>
        </p:txBody>
      </p:sp>
      <p:sp>
        <p:nvSpPr>
          <p:cNvPr id="87" name="Google Shape;87;p17"/>
          <p:cNvSpPr txBox="1"/>
          <p:nvPr/>
        </p:nvSpPr>
        <p:spPr>
          <a:xfrm>
            <a:off x="4326150" y="1850231"/>
            <a:ext cx="29238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Owns 4 homes serving 3,500+ with 32,000+ hours of services.</a:t>
            </a:r>
            <a:endParaRPr>
              <a:solidFill>
                <a:srgbClr val="FFFFFF"/>
              </a:solidFill>
              <a:latin typeface="Lato"/>
              <a:ea typeface="Lato"/>
              <a:cs typeface="Lato"/>
              <a:sym typeface="Lato"/>
            </a:endParaRPr>
          </a:p>
        </p:txBody>
      </p:sp>
      <p:sp>
        <p:nvSpPr>
          <p:cNvPr id="88" name="Google Shape;88;p17"/>
          <p:cNvSpPr txBox="1"/>
          <p:nvPr/>
        </p:nvSpPr>
        <p:spPr>
          <a:xfrm>
            <a:off x="6593100" y="3322237"/>
            <a:ext cx="23985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Owns 8 Detroit locations &amp; opening a 9th.</a:t>
            </a:r>
            <a:endParaRPr>
              <a:solidFill>
                <a:srgbClr val="FFFFFF"/>
              </a:solidFill>
              <a:latin typeface="Lato"/>
              <a:ea typeface="Lato"/>
              <a:cs typeface="Lato"/>
              <a:sym typeface="Lato"/>
            </a:endParaRPr>
          </a:p>
        </p:txBody>
      </p:sp>
      <p:pic>
        <p:nvPicPr>
          <p:cNvPr id="89" name="Google Shape;89;p17"/>
          <p:cNvPicPr preferRelativeResize="0"/>
          <p:nvPr/>
        </p:nvPicPr>
        <p:blipFill>
          <a:blip r:embed="rId7">
            <a:alphaModFix/>
          </a:blip>
          <a:stretch>
            <a:fillRect/>
          </a:stretch>
        </p:blipFill>
        <p:spPr>
          <a:xfrm>
            <a:off x="3081658" y="3938483"/>
            <a:ext cx="786487" cy="743375"/>
          </a:xfrm>
          <a:prstGeom prst="rect">
            <a:avLst/>
          </a:prstGeom>
          <a:noFill/>
          <a:ln>
            <a:noFill/>
          </a:ln>
        </p:spPr>
      </p:pic>
      <p:pic>
        <p:nvPicPr>
          <p:cNvPr id="90" name="Google Shape;90;p17"/>
          <p:cNvPicPr preferRelativeResize="0"/>
          <p:nvPr/>
        </p:nvPicPr>
        <p:blipFill rotWithShape="1">
          <a:blip r:embed="rId8">
            <a:alphaModFix/>
          </a:blip>
          <a:srcRect b="0" l="0" r="9461" t="0"/>
          <a:stretch/>
        </p:blipFill>
        <p:spPr>
          <a:xfrm>
            <a:off x="6894999" y="3962175"/>
            <a:ext cx="1794600" cy="743400"/>
          </a:xfrm>
          <a:prstGeom prst="roundRect">
            <a:avLst>
              <a:gd fmla="val 5874" name="adj"/>
            </a:avLst>
          </a:prstGeom>
          <a:noFill/>
          <a:ln>
            <a:noFill/>
          </a:ln>
        </p:spPr>
      </p:pic>
      <p:pic>
        <p:nvPicPr>
          <p:cNvPr id="91" name="Google Shape;91;p17"/>
          <p:cNvPicPr preferRelativeResize="0"/>
          <p:nvPr/>
        </p:nvPicPr>
        <p:blipFill>
          <a:blip r:embed="rId9">
            <a:alphaModFix/>
          </a:blip>
          <a:stretch>
            <a:fillRect/>
          </a:stretch>
        </p:blipFill>
        <p:spPr>
          <a:xfrm>
            <a:off x="5417425" y="1242888"/>
            <a:ext cx="834600" cy="621691"/>
          </a:xfrm>
          <a:prstGeom prst="rect">
            <a:avLst/>
          </a:prstGeom>
          <a:noFill/>
          <a:ln>
            <a:noFill/>
          </a:ln>
        </p:spPr>
      </p:pic>
      <p:cxnSp>
        <p:nvCxnSpPr>
          <p:cNvPr id="92" name="Google Shape;92;p17"/>
          <p:cNvCxnSpPr/>
          <p:nvPr/>
        </p:nvCxnSpPr>
        <p:spPr>
          <a:xfrm rot="10800000">
            <a:off x="1555800" y="2365650"/>
            <a:ext cx="0" cy="206100"/>
          </a:xfrm>
          <a:prstGeom prst="straightConnector1">
            <a:avLst/>
          </a:prstGeom>
          <a:noFill/>
          <a:ln cap="flat" cmpd="sng" w="9525">
            <a:solidFill>
              <a:srgbClr val="FF9E19"/>
            </a:solidFill>
            <a:prstDash val="solid"/>
            <a:round/>
            <a:headEnd len="med" w="med" type="none"/>
            <a:tailEnd len="med" w="med" type="triangle"/>
          </a:ln>
        </p:spPr>
      </p:cxnSp>
      <p:cxnSp>
        <p:nvCxnSpPr>
          <p:cNvPr id="93" name="Google Shape;93;p17"/>
          <p:cNvCxnSpPr/>
          <p:nvPr/>
        </p:nvCxnSpPr>
        <p:spPr>
          <a:xfrm>
            <a:off x="7792350" y="3192325"/>
            <a:ext cx="0" cy="206100"/>
          </a:xfrm>
          <a:prstGeom prst="straightConnector1">
            <a:avLst/>
          </a:prstGeom>
          <a:noFill/>
          <a:ln cap="flat" cmpd="sng" w="9525">
            <a:solidFill>
              <a:srgbClr val="FF9E19"/>
            </a:solidFill>
            <a:prstDash val="solid"/>
            <a:round/>
            <a:headEnd len="med" w="med" type="none"/>
            <a:tailEnd len="med" w="med" type="triangle"/>
          </a:ln>
        </p:spPr>
      </p:cxnSp>
      <p:cxnSp>
        <p:nvCxnSpPr>
          <p:cNvPr id="94" name="Google Shape;94;p17"/>
          <p:cNvCxnSpPr/>
          <p:nvPr/>
        </p:nvCxnSpPr>
        <p:spPr>
          <a:xfrm>
            <a:off x="3474900" y="3192325"/>
            <a:ext cx="0" cy="206100"/>
          </a:xfrm>
          <a:prstGeom prst="straightConnector1">
            <a:avLst/>
          </a:prstGeom>
          <a:noFill/>
          <a:ln cap="flat" cmpd="sng" w="9525">
            <a:solidFill>
              <a:srgbClr val="FF9E19"/>
            </a:solidFill>
            <a:prstDash val="solid"/>
            <a:round/>
            <a:headEnd len="med" w="med" type="none"/>
            <a:tailEnd len="med" w="med" type="triangle"/>
          </a:ln>
        </p:spPr>
      </p:cxnSp>
      <p:cxnSp>
        <p:nvCxnSpPr>
          <p:cNvPr id="95" name="Google Shape;95;p17"/>
          <p:cNvCxnSpPr/>
          <p:nvPr/>
        </p:nvCxnSpPr>
        <p:spPr>
          <a:xfrm rot="10800000">
            <a:off x="5834725" y="2365650"/>
            <a:ext cx="0" cy="206100"/>
          </a:xfrm>
          <a:prstGeom prst="straightConnector1">
            <a:avLst/>
          </a:prstGeom>
          <a:noFill/>
          <a:ln cap="flat" cmpd="sng" w="9525">
            <a:solidFill>
              <a:srgbClr val="FF9E19"/>
            </a:solidFill>
            <a:prstDash val="solid"/>
            <a:round/>
            <a:headEnd len="med" w="med" type="none"/>
            <a:tailEnd len="med" w="med" type="triangle"/>
          </a:ln>
        </p:spPr>
      </p:cxnSp>
      <p:cxnSp>
        <p:nvCxnSpPr>
          <p:cNvPr id="96" name="Google Shape;96;p17"/>
          <p:cNvCxnSpPr/>
          <p:nvPr/>
        </p:nvCxnSpPr>
        <p:spPr>
          <a:xfrm rot="10800000">
            <a:off x="533015" y="2572800"/>
            <a:ext cx="1028700" cy="2400"/>
          </a:xfrm>
          <a:prstGeom prst="straightConnector1">
            <a:avLst/>
          </a:prstGeom>
          <a:noFill/>
          <a:ln cap="flat" cmpd="sng" w="9525">
            <a:solidFill>
              <a:srgbClr val="FF9E19"/>
            </a:solidFill>
            <a:prstDash val="solid"/>
            <a:round/>
            <a:headEnd len="med" w="med" type="none"/>
            <a:tailEnd len="med" w="med" type="none"/>
          </a:ln>
        </p:spPr>
      </p:cxnSp>
      <p:cxnSp>
        <p:nvCxnSpPr>
          <p:cNvPr id="97" name="Google Shape;97;p17"/>
          <p:cNvCxnSpPr/>
          <p:nvPr/>
        </p:nvCxnSpPr>
        <p:spPr>
          <a:xfrm>
            <a:off x="530625" y="2567661"/>
            <a:ext cx="0" cy="166200"/>
          </a:xfrm>
          <a:prstGeom prst="straightConnector1">
            <a:avLst/>
          </a:prstGeom>
          <a:noFill/>
          <a:ln cap="flat" cmpd="sng" w="9525">
            <a:solidFill>
              <a:srgbClr val="FF9E19"/>
            </a:solidFill>
            <a:prstDash val="solid"/>
            <a:round/>
            <a:headEnd len="med" w="med" type="none"/>
            <a:tailEnd len="med" w="med" type="none"/>
          </a:ln>
        </p:spPr>
      </p:cxnSp>
      <p:cxnSp>
        <p:nvCxnSpPr>
          <p:cNvPr id="98" name="Google Shape;98;p17"/>
          <p:cNvCxnSpPr/>
          <p:nvPr/>
        </p:nvCxnSpPr>
        <p:spPr>
          <a:xfrm rot="10800000">
            <a:off x="5377525" y="2572789"/>
            <a:ext cx="457200" cy="2400"/>
          </a:xfrm>
          <a:prstGeom prst="straightConnector1">
            <a:avLst/>
          </a:prstGeom>
          <a:noFill/>
          <a:ln cap="flat" cmpd="sng" w="9525">
            <a:solidFill>
              <a:srgbClr val="FF9E19"/>
            </a:solidFill>
            <a:prstDash val="solid"/>
            <a:round/>
            <a:headEnd len="med" w="med" type="none"/>
            <a:tailEnd len="med" w="med" type="none"/>
          </a:ln>
        </p:spPr>
      </p:cxnSp>
      <p:cxnSp>
        <p:nvCxnSpPr>
          <p:cNvPr id="99" name="Google Shape;99;p17"/>
          <p:cNvCxnSpPr/>
          <p:nvPr/>
        </p:nvCxnSpPr>
        <p:spPr>
          <a:xfrm>
            <a:off x="5376750" y="2567650"/>
            <a:ext cx="0" cy="166200"/>
          </a:xfrm>
          <a:prstGeom prst="straightConnector1">
            <a:avLst/>
          </a:prstGeom>
          <a:noFill/>
          <a:ln cap="flat" cmpd="sng" w="9525">
            <a:solidFill>
              <a:srgbClr val="FF9E19"/>
            </a:solidFill>
            <a:prstDash val="solid"/>
            <a:round/>
            <a:headEnd len="med" w="med" type="none"/>
            <a:tailEnd len="med" w="med" type="none"/>
          </a:ln>
        </p:spPr>
      </p:cxnSp>
      <p:cxnSp>
        <p:nvCxnSpPr>
          <p:cNvPr id="100" name="Google Shape;100;p17"/>
          <p:cNvCxnSpPr/>
          <p:nvPr/>
        </p:nvCxnSpPr>
        <p:spPr>
          <a:xfrm flipH="1" rot="10800000">
            <a:off x="2146320" y="3188213"/>
            <a:ext cx="1323300" cy="600"/>
          </a:xfrm>
          <a:prstGeom prst="straightConnector1">
            <a:avLst/>
          </a:prstGeom>
          <a:noFill/>
          <a:ln cap="flat" cmpd="sng" w="9525">
            <a:solidFill>
              <a:srgbClr val="FF9E19"/>
            </a:solidFill>
            <a:prstDash val="solid"/>
            <a:round/>
            <a:headEnd len="med" w="med" type="none"/>
            <a:tailEnd len="med" w="med" type="none"/>
          </a:ln>
        </p:spPr>
      </p:cxnSp>
      <p:cxnSp>
        <p:nvCxnSpPr>
          <p:cNvPr id="101" name="Google Shape;101;p17"/>
          <p:cNvCxnSpPr/>
          <p:nvPr/>
        </p:nvCxnSpPr>
        <p:spPr>
          <a:xfrm>
            <a:off x="2145173" y="3063950"/>
            <a:ext cx="1200" cy="129900"/>
          </a:xfrm>
          <a:prstGeom prst="straightConnector1">
            <a:avLst/>
          </a:prstGeom>
          <a:noFill/>
          <a:ln cap="flat" cmpd="sng" w="9525">
            <a:solidFill>
              <a:srgbClr val="FF9E19"/>
            </a:solidFill>
            <a:prstDash val="solid"/>
            <a:round/>
            <a:headEnd len="med" w="med" type="none"/>
            <a:tailEnd len="med" w="med" type="none"/>
          </a:ln>
        </p:spPr>
      </p:cxnSp>
      <p:cxnSp>
        <p:nvCxnSpPr>
          <p:cNvPr id="102" name="Google Shape;102;p17"/>
          <p:cNvCxnSpPr/>
          <p:nvPr/>
        </p:nvCxnSpPr>
        <p:spPr>
          <a:xfrm rot="10800000">
            <a:off x="7788099" y="3188213"/>
            <a:ext cx="834600" cy="600"/>
          </a:xfrm>
          <a:prstGeom prst="straightConnector1">
            <a:avLst/>
          </a:prstGeom>
          <a:noFill/>
          <a:ln cap="flat" cmpd="sng" w="9525">
            <a:solidFill>
              <a:srgbClr val="FF9E19"/>
            </a:solidFill>
            <a:prstDash val="solid"/>
            <a:round/>
            <a:headEnd len="med" w="med" type="none"/>
            <a:tailEnd len="med" w="med" type="none"/>
          </a:ln>
        </p:spPr>
      </p:cxnSp>
      <p:cxnSp>
        <p:nvCxnSpPr>
          <p:cNvPr id="103" name="Google Shape;103;p17"/>
          <p:cNvCxnSpPr/>
          <p:nvPr/>
        </p:nvCxnSpPr>
        <p:spPr>
          <a:xfrm flipH="1">
            <a:off x="8622522" y="3063950"/>
            <a:ext cx="900" cy="129900"/>
          </a:xfrm>
          <a:prstGeom prst="straightConnector1">
            <a:avLst/>
          </a:prstGeom>
          <a:noFill/>
          <a:ln cap="flat" cmpd="sng" w="9525">
            <a:solidFill>
              <a:srgbClr val="FF9E19"/>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Who is involved?</a:t>
            </a:r>
            <a:endParaRPr b="1" sz="2000">
              <a:solidFill>
                <a:srgbClr val="FF9E19"/>
              </a:solidFill>
              <a:latin typeface="Lato"/>
              <a:ea typeface="Lato"/>
              <a:cs typeface="Lato"/>
              <a:sym typeface="Lato"/>
            </a:endParaRPr>
          </a:p>
        </p:txBody>
      </p:sp>
      <p:sp>
        <p:nvSpPr>
          <p:cNvPr id="109" name="Google Shape;109;p18"/>
          <p:cNvSpPr txBox="1"/>
          <p:nvPr>
            <p:ph idx="1" type="body"/>
          </p:nvPr>
        </p:nvSpPr>
        <p:spPr>
          <a:xfrm>
            <a:off x="311700" y="1152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Lato"/>
                <a:ea typeface="Lato"/>
                <a:cs typeface="Lato"/>
                <a:sym typeface="Lato"/>
              </a:rPr>
              <a:t>Brilliant Detroit is </a:t>
            </a:r>
            <a:endParaRPr>
              <a:solidFill>
                <a:srgbClr val="F3F3F3"/>
              </a:solidFill>
              <a:latin typeface="Lato"/>
              <a:ea typeface="Lato"/>
              <a:cs typeface="Lato"/>
              <a:sym typeface="Lato"/>
            </a:endParaRPr>
          </a:p>
          <a:p>
            <a:pPr indent="0" lvl="0" marL="0" rtl="0" algn="l">
              <a:spcBef>
                <a:spcPts val="0"/>
              </a:spcBef>
              <a:spcAft>
                <a:spcPts val="0"/>
              </a:spcAft>
              <a:buNone/>
            </a:pPr>
            <a:r>
              <a:rPr lang="en">
                <a:solidFill>
                  <a:srgbClr val="F3F3F3"/>
                </a:solidFill>
                <a:latin typeface="Lato"/>
                <a:ea typeface="Lato"/>
                <a:cs typeface="Lato"/>
                <a:sym typeface="Lato"/>
              </a:rPr>
              <a:t>for neighborhoods, </a:t>
            </a:r>
            <a:endParaRPr>
              <a:solidFill>
                <a:srgbClr val="F3F3F3"/>
              </a:solidFill>
              <a:latin typeface="Lato"/>
              <a:ea typeface="Lato"/>
              <a:cs typeface="Lato"/>
              <a:sym typeface="Lato"/>
            </a:endParaRPr>
          </a:p>
          <a:p>
            <a:pPr indent="0" lvl="0" marL="0" rtl="0" algn="l">
              <a:spcBef>
                <a:spcPts val="0"/>
              </a:spcBef>
              <a:spcAft>
                <a:spcPts val="0"/>
              </a:spcAft>
              <a:buNone/>
            </a:pPr>
            <a:r>
              <a:rPr lang="en">
                <a:solidFill>
                  <a:srgbClr val="F3F3F3"/>
                </a:solidFill>
                <a:latin typeface="Lato"/>
                <a:ea typeface="Lato"/>
                <a:cs typeface="Lato"/>
                <a:sym typeface="Lato"/>
              </a:rPr>
              <a:t>families,  &amp; communities. </a:t>
            </a:r>
            <a:endParaRPr>
              <a:solidFill>
                <a:srgbClr val="F3F3F3"/>
              </a:solidFill>
              <a:latin typeface="Lato"/>
              <a:ea typeface="Lato"/>
              <a:cs typeface="Lato"/>
              <a:sym typeface="Lato"/>
            </a:endParaRPr>
          </a:p>
          <a:p>
            <a:pPr indent="0" lvl="0" marL="0" rtl="0" algn="l">
              <a:spcBef>
                <a:spcPts val="1000"/>
              </a:spcBef>
              <a:spcAft>
                <a:spcPts val="0"/>
              </a:spcAft>
              <a:buNone/>
            </a:pPr>
            <a:r>
              <a:rPr lang="en">
                <a:solidFill>
                  <a:srgbClr val="F3F3F3"/>
                </a:solidFill>
                <a:latin typeface="Lato"/>
                <a:ea typeface="Lato"/>
                <a:cs typeface="Lato"/>
                <a:sym typeface="Lato"/>
              </a:rPr>
              <a:t>The concentration is</a:t>
            </a:r>
            <a:endParaRPr>
              <a:solidFill>
                <a:srgbClr val="F3F3F3"/>
              </a:solidFill>
              <a:latin typeface="Lato"/>
              <a:ea typeface="Lato"/>
              <a:cs typeface="Lato"/>
              <a:sym typeface="Lato"/>
            </a:endParaRPr>
          </a:p>
          <a:p>
            <a:pPr indent="0" lvl="0" marL="0" rtl="0" algn="l">
              <a:spcBef>
                <a:spcPts val="0"/>
              </a:spcBef>
              <a:spcAft>
                <a:spcPts val="0"/>
              </a:spcAft>
              <a:buNone/>
            </a:pPr>
            <a:r>
              <a:rPr lang="en">
                <a:solidFill>
                  <a:srgbClr val="F3F3F3"/>
                </a:solidFill>
                <a:latin typeface="Lato"/>
                <a:ea typeface="Lato"/>
                <a:cs typeface="Lato"/>
                <a:sym typeface="Lato"/>
              </a:rPr>
              <a:t>on families with kids. </a:t>
            </a:r>
            <a:endParaRPr>
              <a:solidFill>
                <a:srgbClr val="F3F3F3"/>
              </a:solidFill>
              <a:latin typeface="Lato"/>
              <a:ea typeface="Lato"/>
              <a:cs typeface="Lato"/>
              <a:sym typeface="Lato"/>
            </a:endParaRPr>
          </a:p>
        </p:txBody>
      </p:sp>
      <p:pic>
        <p:nvPicPr>
          <p:cNvPr id="110" name="Google Shape;110;p18"/>
          <p:cNvPicPr preferRelativeResize="0"/>
          <p:nvPr/>
        </p:nvPicPr>
        <p:blipFill>
          <a:blip r:embed="rId3">
            <a:alphaModFix/>
          </a:blip>
          <a:stretch>
            <a:fillRect/>
          </a:stretch>
        </p:blipFill>
        <p:spPr>
          <a:xfrm>
            <a:off x="4874554" y="1508724"/>
            <a:ext cx="3957600" cy="3136500"/>
          </a:xfrm>
          <a:prstGeom prst="snip2DiagRect">
            <a:avLst>
              <a:gd fmla="val 0" name="adj1"/>
              <a:gd fmla="val 16667" name="adj2"/>
            </a:avLst>
          </a:prstGeom>
          <a:noFill/>
          <a:ln>
            <a:noFill/>
          </a:ln>
        </p:spPr>
      </p:pic>
      <p:pic>
        <p:nvPicPr>
          <p:cNvPr id="111" name="Google Shape;111;p18"/>
          <p:cNvPicPr preferRelativeResize="0"/>
          <p:nvPr/>
        </p:nvPicPr>
        <p:blipFill rotWithShape="1">
          <a:blip r:embed="rId4">
            <a:alphaModFix/>
          </a:blip>
          <a:srcRect b="17089" l="0" r="0" t="14688"/>
          <a:stretch/>
        </p:blipFill>
        <p:spPr>
          <a:xfrm>
            <a:off x="6659950" y="305125"/>
            <a:ext cx="2172300" cy="2139600"/>
          </a:xfrm>
          <a:prstGeom prst="snip2DiagRect">
            <a:avLst>
              <a:gd fmla="val 0" name="adj1"/>
              <a:gd fmla="val 16667" name="adj2"/>
            </a:avLst>
          </a:prstGeom>
          <a:noFill/>
          <a:ln>
            <a:noFill/>
          </a:ln>
        </p:spPr>
      </p:pic>
      <p:pic>
        <p:nvPicPr>
          <p:cNvPr id="112" name="Google Shape;112;p18"/>
          <p:cNvPicPr preferRelativeResize="0"/>
          <p:nvPr/>
        </p:nvPicPr>
        <p:blipFill>
          <a:blip r:embed="rId5">
            <a:alphaModFix/>
          </a:blip>
          <a:stretch>
            <a:fillRect/>
          </a:stretch>
        </p:blipFill>
        <p:spPr>
          <a:xfrm>
            <a:off x="4120450" y="305125"/>
            <a:ext cx="2539500" cy="1692600"/>
          </a:xfrm>
          <a:prstGeom prst="snip1Rect">
            <a:avLst>
              <a:gd fmla="val 16667" name="adj"/>
            </a:avLst>
          </a:prstGeom>
          <a:noFill/>
          <a:ln>
            <a:noFill/>
          </a:ln>
        </p:spPr>
      </p:pic>
      <p:pic>
        <p:nvPicPr>
          <p:cNvPr id="113" name="Google Shape;113;p18"/>
          <p:cNvPicPr preferRelativeResize="0"/>
          <p:nvPr/>
        </p:nvPicPr>
        <p:blipFill rotWithShape="1">
          <a:blip r:embed="rId6">
            <a:alphaModFix/>
          </a:blip>
          <a:srcRect b="0" l="0" r="0" t="22209"/>
          <a:stretch/>
        </p:blipFill>
        <p:spPr>
          <a:xfrm>
            <a:off x="3003775" y="1508725"/>
            <a:ext cx="2687400" cy="3136500"/>
          </a:xfrm>
          <a:prstGeom prst="roundRect">
            <a:avLst>
              <a:gd fmla="val 2703"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3F3F3"/>
                </a:solidFill>
                <a:latin typeface="Lato"/>
                <a:ea typeface="Lato"/>
                <a:cs typeface="Lato"/>
                <a:sym typeface="Lato"/>
              </a:rPr>
              <a:t>The House’s are staffed by a </a:t>
            </a:r>
            <a:endParaRPr sz="1600">
              <a:solidFill>
                <a:srgbClr val="F3F3F3"/>
              </a:solidFill>
              <a:latin typeface="Lato"/>
              <a:ea typeface="Lato"/>
              <a:cs typeface="Lato"/>
              <a:sym typeface="Lato"/>
            </a:endParaRPr>
          </a:p>
          <a:p>
            <a:pPr indent="0" lvl="0" marL="0" rtl="0" algn="l">
              <a:spcBef>
                <a:spcPts val="0"/>
              </a:spcBef>
              <a:spcAft>
                <a:spcPts val="0"/>
              </a:spcAft>
              <a:buNone/>
            </a:pPr>
            <a:r>
              <a:rPr lang="en" sz="1600">
                <a:solidFill>
                  <a:srgbClr val="F3F3F3"/>
                </a:solidFill>
                <a:latin typeface="Lato"/>
                <a:ea typeface="Lato"/>
                <a:cs typeface="Lato"/>
                <a:sym typeface="Lato"/>
              </a:rPr>
              <a:t>Community Engagement Manager</a:t>
            </a:r>
            <a:endParaRPr sz="1600">
              <a:solidFill>
                <a:srgbClr val="F3F3F3"/>
              </a:solidFill>
              <a:latin typeface="Lato"/>
              <a:ea typeface="Lato"/>
              <a:cs typeface="Lato"/>
              <a:sym typeface="Lato"/>
            </a:endParaRPr>
          </a:p>
          <a:p>
            <a:pPr indent="0" lvl="0" marL="0" rtl="0" algn="l">
              <a:spcBef>
                <a:spcPts val="0"/>
              </a:spcBef>
              <a:spcAft>
                <a:spcPts val="0"/>
              </a:spcAft>
              <a:buNone/>
            </a:pPr>
            <a:r>
              <a:rPr lang="en" sz="1600">
                <a:solidFill>
                  <a:srgbClr val="F3F3F3"/>
                </a:solidFill>
                <a:latin typeface="Lato"/>
                <a:ea typeface="Lato"/>
                <a:cs typeface="Lato"/>
                <a:sym typeface="Lato"/>
              </a:rPr>
              <a:t>and often a Community Engagement</a:t>
            </a:r>
            <a:endParaRPr sz="1600">
              <a:solidFill>
                <a:srgbClr val="F3F3F3"/>
              </a:solidFill>
              <a:latin typeface="Lato"/>
              <a:ea typeface="Lato"/>
              <a:cs typeface="Lato"/>
              <a:sym typeface="Lato"/>
            </a:endParaRPr>
          </a:p>
          <a:p>
            <a:pPr indent="0" lvl="0" marL="0" rtl="0" algn="l">
              <a:spcBef>
                <a:spcPts val="0"/>
              </a:spcBef>
              <a:spcAft>
                <a:spcPts val="0"/>
              </a:spcAft>
              <a:buNone/>
            </a:pPr>
            <a:r>
              <a:rPr lang="en" sz="1600">
                <a:solidFill>
                  <a:srgbClr val="F3F3F3"/>
                </a:solidFill>
                <a:latin typeface="Lato"/>
                <a:ea typeface="Lato"/>
                <a:cs typeface="Lato"/>
                <a:sym typeface="Lato"/>
              </a:rPr>
              <a:t>Coordinator. The organization also </a:t>
            </a:r>
            <a:endParaRPr sz="1600">
              <a:solidFill>
                <a:srgbClr val="F3F3F3"/>
              </a:solidFill>
              <a:latin typeface="Lato"/>
              <a:ea typeface="Lato"/>
              <a:cs typeface="Lato"/>
              <a:sym typeface="Lato"/>
            </a:endParaRPr>
          </a:p>
          <a:p>
            <a:pPr indent="0" lvl="0" marL="0" rtl="0" algn="l">
              <a:spcBef>
                <a:spcPts val="0"/>
              </a:spcBef>
              <a:spcAft>
                <a:spcPts val="0"/>
              </a:spcAft>
              <a:buNone/>
            </a:pPr>
            <a:r>
              <a:rPr lang="en" sz="1600">
                <a:solidFill>
                  <a:srgbClr val="F3F3F3"/>
                </a:solidFill>
                <a:latin typeface="Lato"/>
                <a:ea typeface="Lato"/>
                <a:cs typeface="Lato"/>
                <a:sym typeface="Lato"/>
              </a:rPr>
              <a:t>uses a lot of volunteers. </a:t>
            </a:r>
            <a:endParaRPr sz="1600">
              <a:solidFill>
                <a:srgbClr val="F3F3F3"/>
              </a:solidFill>
              <a:latin typeface="Lato"/>
              <a:ea typeface="Lato"/>
              <a:cs typeface="Lato"/>
              <a:sym typeface="Lato"/>
            </a:endParaRPr>
          </a:p>
          <a:p>
            <a:pPr indent="0" lvl="0" marL="0" rtl="0" algn="l">
              <a:spcBef>
                <a:spcPts val="0"/>
              </a:spcBef>
              <a:spcAft>
                <a:spcPts val="0"/>
              </a:spcAft>
              <a:buNone/>
            </a:pPr>
            <a:r>
              <a:rPr lang="en" sz="1600">
                <a:solidFill>
                  <a:srgbClr val="F3F3F3"/>
                </a:solidFill>
                <a:latin typeface="Lato"/>
                <a:ea typeface="Lato"/>
                <a:cs typeface="Lato"/>
                <a:sym typeface="Lato"/>
              </a:rPr>
              <a:t>Programs are aimed at making sure </a:t>
            </a:r>
            <a:endParaRPr sz="1600">
              <a:solidFill>
                <a:srgbClr val="F3F3F3"/>
              </a:solidFill>
              <a:latin typeface="Lato"/>
              <a:ea typeface="Lato"/>
              <a:cs typeface="Lato"/>
              <a:sym typeface="Lato"/>
            </a:endParaRPr>
          </a:p>
          <a:p>
            <a:pPr indent="0" lvl="0" marL="0" rtl="0" algn="l">
              <a:spcBef>
                <a:spcPts val="0"/>
              </a:spcBef>
              <a:spcAft>
                <a:spcPts val="0"/>
              </a:spcAft>
              <a:buNone/>
            </a:pPr>
            <a:r>
              <a:rPr lang="en" sz="1600">
                <a:solidFill>
                  <a:srgbClr val="F3F3F3"/>
                </a:solidFill>
                <a:latin typeface="Lato"/>
                <a:ea typeface="Lato"/>
                <a:cs typeface="Lato"/>
                <a:sym typeface="Lato"/>
              </a:rPr>
              <a:t>children are up to grade level in reading</a:t>
            </a:r>
            <a:endParaRPr sz="1600">
              <a:solidFill>
                <a:srgbClr val="F3F3F3"/>
              </a:solidFill>
              <a:latin typeface="Lato"/>
              <a:ea typeface="Lato"/>
              <a:cs typeface="Lato"/>
              <a:sym typeface="Lato"/>
            </a:endParaRPr>
          </a:p>
          <a:p>
            <a:pPr indent="0" lvl="0" marL="0" rtl="0" algn="l">
              <a:spcBef>
                <a:spcPts val="0"/>
              </a:spcBef>
              <a:spcAft>
                <a:spcPts val="0"/>
              </a:spcAft>
              <a:buNone/>
            </a:pPr>
            <a:r>
              <a:rPr lang="en" sz="1600">
                <a:solidFill>
                  <a:srgbClr val="F3F3F3"/>
                </a:solidFill>
                <a:latin typeface="Lato"/>
                <a:ea typeface="Lato"/>
                <a:cs typeface="Lato"/>
                <a:sym typeface="Lato"/>
              </a:rPr>
              <a:t>by 3rd grade, the secondary focus is in</a:t>
            </a:r>
            <a:endParaRPr sz="1600">
              <a:solidFill>
                <a:srgbClr val="F3F3F3"/>
              </a:solidFill>
              <a:latin typeface="Lato"/>
              <a:ea typeface="Lato"/>
              <a:cs typeface="Lato"/>
              <a:sym typeface="Lato"/>
            </a:endParaRPr>
          </a:p>
          <a:p>
            <a:pPr indent="0" lvl="0" marL="0" rtl="0" algn="l">
              <a:spcBef>
                <a:spcPts val="0"/>
              </a:spcBef>
              <a:spcAft>
                <a:spcPts val="0"/>
              </a:spcAft>
              <a:buNone/>
            </a:pPr>
            <a:r>
              <a:rPr lang="en" sz="1600">
                <a:solidFill>
                  <a:srgbClr val="F3F3F3"/>
                </a:solidFill>
                <a:latin typeface="Lato"/>
                <a:ea typeface="Lato"/>
                <a:cs typeface="Lato"/>
                <a:sym typeface="Lato"/>
              </a:rPr>
              <a:t>building healthy communities. The aim</a:t>
            </a:r>
            <a:endParaRPr sz="1600">
              <a:solidFill>
                <a:srgbClr val="F3F3F3"/>
              </a:solidFill>
              <a:latin typeface="Lato"/>
              <a:ea typeface="Lato"/>
              <a:cs typeface="Lato"/>
              <a:sym typeface="Lato"/>
            </a:endParaRPr>
          </a:p>
          <a:p>
            <a:pPr indent="0" lvl="0" marL="0" rtl="0" algn="l">
              <a:spcBef>
                <a:spcPts val="0"/>
              </a:spcBef>
              <a:spcAft>
                <a:spcPts val="0"/>
              </a:spcAft>
              <a:buNone/>
            </a:pPr>
            <a:r>
              <a:rPr lang="en" sz="1600">
                <a:solidFill>
                  <a:srgbClr val="F3F3F3"/>
                </a:solidFill>
                <a:latin typeface="Lato"/>
                <a:ea typeface="Lato"/>
                <a:cs typeface="Lato"/>
                <a:sym typeface="Lato"/>
              </a:rPr>
              <a:t>is for educated, healthy, and stable. </a:t>
            </a:r>
            <a:endParaRPr sz="1600">
              <a:solidFill>
                <a:srgbClr val="F3F3F3"/>
              </a:solidFill>
              <a:latin typeface="Lato"/>
              <a:ea typeface="Lato"/>
              <a:cs typeface="Lato"/>
              <a:sym typeface="Lato"/>
            </a:endParaRPr>
          </a:p>
          <a:p>
            <a:pPr indent="0" lvl="0" marL="0" rtl="0" algn="l">
              <a:spcBef>
                <a:spcPts val="0"/>
              </a:spcBef>
              <a:spcAft>
                <a:spcPts val="1600"/>
              </a:spcAft>
              <a:buNone/>
            </a:pPr>
            <a:r>
              <a:t/>
            </a:r>
            <a:endParaRPr sz="1600">
              <a:solidFill>
                <a:srgbClr val="F3F3F3"/>
              </a:solidFill>
              <a:latin typeface="Lato"/>
              <a:ea typeface="Lato"/>
              <a:cs typeface="Lato"/>
              <a:sym typeface="Lato"/>
            </a:endParaRPr>
          </a:p>
        </p:txBody>
      </p:sp>
      <p:pic>
        <p:nvPicPr>
          <p:cNvPr id="119" name="Google Shape;119;p19"/>
          <p:cNvPicPr preferRelativeResize="0"/>
          <p:nvPr/>
        </p:nvPicPr>
        <p:blipFill>
          <a:blip r:embed="rId3">
            <a:alphaModFix/>
          </a:blip>
          <a:stretch>
            <a:fillRect/>
          </a:stretch>
        </p:blipFill>
        <p:spPr>
          <a:xfrm>
            <a:off x="4708575" y="301150"/>
            <a:ext cx="3594300" cy="4541100"/>
          </a:xfrm>
          <a:prstGeom prst="roundRect">
            <a:avLst>
              <a:gd fmla="val 1811"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E19"/>
                </a:solidFill>
                <a:latin typeface="Lato"/>
                <a:ea typeface="Lato"/>
                <a:cs typeface="Lato"/>
                <a:sym typeface="Lato"/>
              </a:rPr>
              <a:t>Problem Statement</a:t>
            </a:r>
            <a:endParaRPr b="1" sz="2000">
              <a:solidFill>
                <a:srgbClr val="FF9E19"/>
              </a:solidFill>
              <a:latin typeface="Lato"/>
              <a:ea typeface="Lato"/>
              <a:cs typeface="Lato"/>
              <a:sym typeface="Lato"/>
            </a:endParaRPr>
          </a:p>
        </p:txBody>
      </p:sp>
      <p:sp>
        <p:nvSpPr>
          <p:cNvPr id="125" name="Google Shape;125;p20"/>
          <p:cNvSpPr txBox="1"/>
          <p:nvPr>
            <p:ph idx="1" type="body"/>
          </p:nvPr>
        </p:nvSpPr>
        <p:spPr>
          <a:xfrm>
            <a:off x="311700" y="1152475"/>
            <a:ext cx="4045200" cy="34164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Lato"/>
              <a:buChar char="●"/>
            </a:pPr>
            <a:r>
              <a:rPr lang="en">
                <a:solidFill>
                  <a:srgbClr val="F3F3F3"/>
                </a:solidFill>
                <a:latin typeface="Lato"/>
                <a:ea typeface="Lato"/>
                <a:cs typeface="Lato"/>
                <a:sym typeface="Lato"/>
              </a:rPr>
              <a:t>BD consolidated events one calendar during the COVID-19 crisis.</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Events for all site are now all packed into the same calendar.</a:t>
            </a:r>
            <a:endParaRPr>
              <a:solidFill>
                <a:srgbClr val="F3F3F3"/>
              </a:solidFill>
              <a:latin typeface="Lato"/>
              <a:ea typeface="Lato"/>
              <a:cs typeface="Lato"/>
              <a:sym typeface="Lato"/>
            </a:endParaRPr>
          </a:p>
          <a:p>
            <a:pPr indent="-342900" lvl="0" marL="457200" rtl="0" algn="l">
              <a:spcBef>
                <a:spcPts val="1000"/>
              </a:spcBef>
              <a:spcAft>
                <a:spcPts val="0"/>
              </a:spcAft>
              <a:buClr>
                <a:srgbClr val="F3F3F3"/>
              </a:buClr>
              <a:buSzPts val="1800"/>
              <a:buFont typeface="Lato"/>
              <a:buChar char="●"/>
            </a:pPr>
            <a:r>
              <a:rPr lang="en">
                <a:solidFill>
                  <a:srgbClr val="F3F3F3"/>
                </a:solidFill>
                <a:latin typeface="Lato"/>
                <a:ea typeface="Lato"/>
                <a:cs typeface="Lato"/>
                <a:sym typeface="Lato"/>
              </a:rPr>
              <a:t>How might we help p</a:t>
            </a:r>
            <a:r>
              <a:rPr lang="en">
                <a:solidFill>
                  <a:srgbClr val="F3F3F3"/>
                </a:solidFill>
                <a:latin typeface="Lato"/>
                <a:ea typeface="Lato"/>
                <a:cs typeface="Lato"/>
                <a:sym typeface="Lato"/>
              </a:rPr>
              <a:t>articipants have a quick and efficient way to get </a:t>
            </a:r>
            <a:r>
              <a:rPr lang="en">
                <a:solidFill>
                  <a:srgbClr val="F3F3F3"/>
                </a:solidFill>
                <a:latin typeface="Lato"/>
                <a:ea typeface="Lato"/>
                <a:cs typeface="Lato"/>
                <a:sym typeface="Lato"/>
              </a:rPr>
              <a:t>relevant</a:t>
            </a:r>
            <a:r>
              <a:rPr lang="en">
                <a:solidFill>
                  <a:srgbClr val="F3F3F3"/>
                </a:solidFill>
                <a:latin typeface="Lato"/>
                <a:ea typeface="Lato"/>
                <a:cs typeface="Lato"/>
                <a:sym typeface="Lato"/>
              </a:rPr>
              <a:t> event info in a multilingual </a:t>
            </a:r>
            <a:r>
              <a:rPr lang="en">
                <a:solidFill>
                  <a:srgbClr val="F3F3F3"/>
                </a:solidFill>
                <a:latin typeface="Lato"/>
                <a:ea typeface="Lato"/>
                <a:cs typeface="Lato"/>
                <a:sym typeface="Lato"/>
              </a:rPr>
              <a:t>context?</a:t>
            </a:r>
            <a:endParaRPr>
              <a:solidFill>
                <a:srgbClr val="F3F3F3"/>
              </a:solidFill>
              <a:latin typeface="Lato"/>
              <a:ea typeface="Lato"/>
              <a:cs typeface="Lato"/>
              <a:sym typeface="Lato"/>
            </a:endParaRPr>
          </a:p>
        </p:txBody>
      </p:sp>
      <p:pic>
        <p:nvPicPr>
          <p:cNvPr id="126" name="Google Shape;126;p20"/>
          <p:cNvPicPr preferRelativeResize="0"/>
          <p:nvPr/>
        </p:nvPicPr>
        <p:blipFill>
          <a:blip r:embed="rId3">
            <a:alphaModFix/>
          </a:blip>
          <a:stretch>
            <a:fillRect/>
          </a:stretch>
        </p:blipFill>
        <p:spPr>
          <a:xfrm>
            <a:off x="4282600" y="1214125"/>
            <a:ext cx="4146000" cy="2340000"/>
          </a:xfrm>
          <a:prstGeom prst="roundRect">
            <a:avLst>
              <a:gd fmla="val 2023" name="adj"/>
            </a:avLst>
          </a:prstGeom>
          <a:noFill/>
          <a:ln>
            <a:noFill/>
          </a:ln>
        </p:spPr>
      </p:pic>
      <p:pic>
        <p:nvPicPr>
          <p:cNvPr id="127" name="Google Shape;127;p20"/>
          <p:cNvPicPr preferRelativeResize="0"/>
          <p:nvPr/>
        </p:nvPicPr>
        <p:blipFill>
          <a:blip r:embed="rId4">
            <a:alphaModFix/>
          </a:blip>
          <a:stretch>
            <a:fillRect/>
          </a:stretch>
        </p:blipFill>
        <p:spPr>
          <a:xfrm>
            <a:off x="5844525" y="2525850"/>
            <a:ext cx="2987700" cy="2120700"/>
          </a:xfrm>
          <a:prstGeom prst="roundRect">
            <a:avLst>
              <a:gd fmla="val 2768"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3F3F3"/>
                </a:solidFill>
                <a:latin typeface="Open Sans"/>
                <a:ea typeface="Open Sans"/>
                <a:cs typeface="Open Sans"/>
                <a:sym typeface="Open Sans"/>
              </a:rPr>
              <a:t>Approach</a:t>
            </a:r>
            <a:endParaRPr b="1">
              <a:solidFill>
                <a:srgbClr val="F3F3F3"/>
              </a:solidFill>
              <a:latin typeface="Open Sans"/>
              <a:ea typeface="Open Sans"/>
              <a:cs typeface="Open Sans"/>
              <a:sym typeface="Open Sans"/>
            </a:endParaRPr>
          </a:p>
        </p:txBody>
      </p:sp>
      <p:sp>
        <p:nvSpPr>
          <p:cNvPr id="133" name="Google Shape;133;p21"/>
          <p:cNvSpPr txBox="1"/>
          <p:nvPr>
            <p:ph type="title"/>
          </p:nvPr>
        </p:nvSpPr>
        <p:spPr>
          <a:xfrm>
            <a:off x="311700" y="13090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E19"/>
                </a:solidFill>
                <a:latin typeface="Open Sans"/>
                <a:ea typeface="Open Sans"/>
                <a:cs typeface="Open Sans"/>
                <a:sym typeface="Open Sans"/>
              </a:rPr>
              <a:t>02</a:t>
            </a:r>
            <a:endParaRPr b="1">
              <a:solidFill>
                <a:srgbClr val="FF9E19"/>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